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5"/>
  </p:notesMasterIdLst>
  <p:sldIdLst>
    <p:sldId id="280" r:id="rId6"/>
    <p:sldId id="330" r:id="rId7"/>
    <p:sldId id="320" r:id="rId8"/>
    <p:sldId id="343" r:id="rId9"/>
    <p:sldId id="342" r:id="rId10"/>
    <p:sldId id="339" r:id="rId11"/>
    <p:sldId id="340" r:id="rId12"/>
    <p:sldId id="341" r:id="rId13"/>
    <p:sldId id="328" r:id="rId1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83425" autoAdjust="0"/>
  </p:normalViewPr>
  <p:slideViewPr>
    <p:cSldViewPr snapToGrid="0">
      <p:cViewPr varScale="1">
        <p:scale>
          <a:sx n="71" d="100"/>
          <a:sy n="71" d="100"/>
        </p:scale>
        <p:origin x="97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190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3069B14-C6CF-4FF1-B8BE-9A26B72CE138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2463" y="1162050"/>
            <a:ext cx="5576887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3"/>
            <a:ext cx="5505450" cy="3660458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82119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8"/>
            <a:ext cx="2982119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675CE5D5-5C9D-4388-BD03-02691F6138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424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CE5D5-5C9D-4388-BD03-02691F61387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45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tool presents methods by which GPR may advance COAs and report maximum progress to Congress</a:t>
            </a:r>
          </a:p>
          <a:p>
            <a:r>
              <a:rPr lang="en-US" dirty="0"/>
              <a:t>In essence, the parties to the </a:t>
            </a:r>
            <a:r>
              <a:rPr lang="en-US" dirty="0" err="1"/>
              <a:t>Interagencey</a:t>
            </a:r>
            <a:r>
              <a:rPr lang="en-US" dirty="0"/>
              <a:t> Work Agreement want us to collaborate, facilitate, prevent duplication and leverage resources to advance recovery!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5CE5D5-5C9D-4388-BD03-02691F61387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987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some degree of subjectivity to these assumptions. Many recurring and substantial funds, such as Section 8, </a:t>
            </a:r>
            <a:r>
              <a:rPr lang="en-US" dirty="0" err="1"/>
              <a:t>etc</a:t>
            </a:r>
            <a:r>
              <a:rPr lang="en-US" dirty="0"/>
              <a:t> do not align with COAs.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5CE5D5-5C9D-4388-BD03-02691F61387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240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FEMA is obligated PA.  Looks like there has been an additional $3 B obligated since 1/1/21</a:t>
            </a:r>
          </a:p>
          <a:p>
            <a:r>
              <a:rPr lang="en-US" dirty="0"/>
              <a:t>All of the $85.5MM obligated from EDA by Juan and Zulma has a nexus with COA/Recovery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5CE5D5-5C9D-4388-BD03-02691F61387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192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Trove of information on usaspending.gov</a:t>
            </a:r>
          </a:p>
          <a:p>
            <a:r>
              <a:rPr lang="en-US" dirty="0"/>
              <a:t>What we turn over to you will be the raw information and downloads (Excel) from the 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5CE5D5-5C9D-4388-BD03-02691F61387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61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some degree of subjectivity to these assumptions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5CE5D5-5C9D-4388-BD03-02691F61387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77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 risk of de-obligation…one thing </a:t>
            </a:r>
            <a:r>
              <a:rPr lang="en-US" dirty="0" err="1"/>
              <a:t>USAspending</a:t>
            </a:r>
            <a:r>
              <a:rPr lang="en-US" dirty="0"/>
              <a:t> tracks is de-obligated funds. They usually show up as negative amounts. </a:t>
            </a:r>
          </a:p>
          <a:p>
            <a:r>
              <a:rPr lang="en-US" dirty="0"/>
              <a:t>ECON RSF has invested in grant-writing capacity, and the rewards have been amazing. $300k invested.. Based on </a:t>
            </a:r>
            <a:r>
              <a:rPr lang="en-US" dirty="0" err="1"/>
              <a:t>USAspending</a:t>
            </a:r>
            <a:r>
              <a:rPr lang="en-US" dirty="0"/>
              <a:t>, the attendees INCREASED Federal grants received by $75MM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5CE5D5-5C9D-4388-BD03-02691F61387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57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Who is the lucky person I need to email?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5CE5D5-5C9D-4388-BD03-02691F61387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594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CE5D5-5C9D-4388-BD03-02691F61387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2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DD573A-EFD3-F045-8A3F-F377AE2C988E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19BE5-60B2-4040-BB7C-0595B815A65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86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6461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B16A0E-207B-B546-AE68-8850858FCD59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64AEE-A04E-D749-9DC6-4C3E00FFD98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0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6C740-30AA-9447-BC76-DF6B332079F2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2E59C-35D8-E949-9CAA-8139C58E4A7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875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0EEFCF-E3FB-7744-8B0D-7B0441CF6B74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F0CFB-AEA5-7140-8B9D-0FA394ACE34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52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95810"/>
            <a:ext cx="6928069" cy="419045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bg1"/>
                </a:solidFill>
                <a:latin typeface="Arial Narrow"/>
              </a:defRPr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FED3FA-2D65-9C49-A572-A5DE0D99D6CF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4A3FD-C4C3-AE44-9071-2D232783645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46A971D-8C7A-467A-8FD4-DCD0D3E77CF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05163" y="363538"/>
            <a:ext cx="914400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1011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67E9FC-ED86-F94C-A2A4-4A64CED11EFF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6A00C-8A33-5B4D-AF71-ABE6592D26D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00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8000" y="227014"/>
            <a:ext cx="8099972" cy="43513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  <a:latin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10A713-70FD-054A-ACEE-A9B549F9A19F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F83C2-B98A-114A-BD4F-6B753B3AF15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018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06FAF2-4FAD-8D4A-9918-2B417C154797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67C28-0FA2-4248-BDE7-00ED48E547C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247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2D61C3-0A54-294B-9157-32A7261D7B06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FD7A2-7985-F54C-A72E-6B8E7A2ED9E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676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E4560D-B050-8C42-900F-96535AC7612B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E936E-63FF-4B41-8336-A9E625F5802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207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987552"/>
            <a:ext cx="4011084" cy="44754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292352"/>
            <a:ext cx="6815667" cy="483381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C861DB-5249-D045-AE48-D8DFBE63F8C4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2AEB0-6CB3-F244-8B8C-4DAB3D1086B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9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6461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78FDEB-642D-0148-B977-281C4FB2442E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176F9-0F33-F443-8DD0-98ABDA67A0E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427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80C9F2-A851-A148-8132-4CA9CE28BE0C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44FE3-0691-7D4D-A7F0-6E00CB9140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820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0CCB58-5373-AA4D-A1A2-E83E13ABB71B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9635C-7EEB-6C4F-A083-97A5AC4DA79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113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304280-1F42-0B42-A416-54037C588CB6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8BEC0-0D44-6E4E-AE15-DAED5B3BE0C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9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C559B8-42A7-EC43-82E5-C5E011CCB8DA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66E0F-F3AB-5746-8E68-83DBE0309EF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70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6461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AC1E07-D33C-D742-8126-180501A5A03F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48601-B5BD-4044-A277-33B78B8CD3D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3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64610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D9BD19-26A9-3C43-AE1A-42AF6CF8EDDA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9182A-E40E-CA4B-A33B-14B8E05A67E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34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6461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6FD90-5F86-C740-838C-D3F8B273F246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C879E-4AF0-F44E-8F5B-26E6C55DCCC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9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6192D-A057-F747-8D11-23EA11F631EF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61E17-A62F-8D43-B1BA-8E1A14925F2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21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A725DE-CB1C-A747-BFF3-D7372253CCFD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7B35D-18F4-B74C-A3C3-E4C69C35198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66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DFD8BF-0F3D-F949-81D1-DA1897A34DE6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2845E-A2FB-6246-BB86-AC87237A6DC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22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EDA Blue Interior Page_lc1.jpg"/>
          <p:cNvPicPr>
            <a:picLocks noChangeAspect="1"/>
          </p:cNvPicPr>
          <p:nvPr/>
        </p:nvPicPr>
        <p:blipFill>
          <a:blip r:embed="rId14" cstate="email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FFFFFF"/>
                </a:solidFill>
                <a:latin typeface="Georgia" pitchFamily="-105" charset="0"/>
              </a:defRPr>
            </a:lvl1pPr>
          </a:lstStyle>
          <a:p>
            <a:fld id="{D2D4B072-FB00-4D40-9E96-82F938C2081B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Georgia" pitchFamily="-105" charset="0"/>
              </a:defRPr>
            </a:lvl1pPr>
          </a:lstStyle>
          <a:p>
            <a:fld id="{90F5DB8F-D35A-C449-ABCC-47A4E768F87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9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2400" kern="1200" spc="150">
          <a:solidFill>
            <a:srgbClr val="FFFFFF"/>
          </a:solidFill>
          <a:latin typeface="Arial Narrow"/>
          <a:ea typeface="Arial Narrow" pitchFamily="34" charset="0"/>
          <a:cs typeface="Arial Narrow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Narrow" pitchFamily="34" charset="0"/>
          <a:ea typeface="Arial Narrow" pitchFamily="34" charset="0"/>
          <a:cs typeface="Arial Narrow" pitchFamily="34" charset="0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Narrow" pitchFamily="34" charset="0"/>
          <a:ea typeface="Arial Narrow" pitchFamily="34" charset="0"/>
          <a:cs typeface="Arial Narrow" pitchFamily="34" charset="0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Narrow" pitchFamily="34" charset="0"/>
          <a:ea typeface="Arial Narrow" pitchFamily="34" charset="0"/>
          <a:cs typeface="Arial Narrow" pitchFamily="34" charset="0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Narrow" pitchFamily="34" charset="0"/>
          <a:ea typeface="Arial Narrow" pitchFamily="34" charset="0"/>
          <a:cs typeface="Arial Narrow" pitchFamily="34" charset="0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Narrow" pitchFamily="34" charset="0"/>
          <a:ea typeface="Arial Narrow" pitchFamily="34" charset="0"/>
          <a:cs typeface="Arial Narrow" pitchFamily="34" charset="0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Narrow" pitchFamily="34" charset="0"/>
          <a:ea typeface="Arial Narrow" pitchFamily="34" charset="0"/>
          <a:cs typeface="Arial Narrow" pitchFamily="34" charset="0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Narrow" pitchFamily="34" charset="0"/>
          <a:ea typeface="Arial Narrow" pitchFamily="34" charset="0"/>
          <a:cs typeface="Arial Narrow" pitchFamily="34" charset="0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Narrow" pitchFamily="34" charset="0"/>
          <a:ea typeface="Arial Narrow" pitchFamily="34" charset="0"/>
          <a:cs typeface="Arial Narrow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22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5" charset="0"/>
              </a:defRPr>
            </a:lvl1pPr>
          </a:lstStyle>
          <a:p>
            <a:fld id="{8C772133-CFD0-6D42-B48C-E06BD7F0EFD2}" type="datetime1">
              <a:rPr lang="en-US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5" charset="0"/>
              </a:defRPr>
            </a:lvl1pPr>
          </a:lstStyle>
          <a:p>
            <a:fld id="{35F759ED-4742-EA40-BBF5-4B24A63CA9E1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053" name="Picture 6" descr="EDA Blue Interior Page3.jpg"/>
          <p:cNvPicPr>
            <a:picLocks noChangeAspect="1"/>
          </p:cNvPicPr>
          <p:nvPr/>
        </p:nvPicPr>
        <p:blipFill>
          <a:blip r:embed="rId14" cstate="email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3"/>
          <p:cNvSpPr txBox="1">
            <a:spLocks/>
          </p:cNvSpPr>
          <p:nvPr/>
        </p:nvSpPr>
        <p:spPr>
          <a:xfrm>
            <a:off x="57151" y="6423026"/>
            <a:ext cx="2844800" cy="365125"/>
          </a:xfrm>
          <a:prstGeom prst="rect">
            <a:avLst/>
          </a:prstGeom>
        </p:spPr>
        <p:txBody>
          <a:bodyPr anchor="ctr"/>
          <a:lstStyle>
            <a:lvl1pPr algn="l">
              <a:defRPr sz="800" b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ea typeface="+mn-ea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9285817" y="6430964"/>
            <a:ext cx="2844800" cy="365125"/>
          </a:xfrm>
          <a:prstGeom prst="rect">
            <a:avLst/>
          </a:prstGeom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DFAA39F1-5047-9B44-A4CD-3B553E45D4A8}" type="slidenum">
              <a:rPr lang="en-US" sz="1100">
                <a:solidFill>
                  <a:srgbClr val="005A8B"/>
                </a:solidFill>
                <a:latin typeface="Georgia" pitchFamily="-105" charset="0"/>
              </a:rPr>
              <a:pPr algn="r"/>
              <a:t>‹#›</a:t>
            </a:fld>
            <a:endParaRPr lang="en-US" sz="1100" dirty="0">
              <a:solidFill>
                <a:srgbClr val="005A8B"/>
              </a:solidFill>
              <a:latin typeface="Georgia" pitchFamily="-10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37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  <a:cs typeface="ＭＳ Ｐゴシック" pitchFamily="-10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  <a:cs typeface="ＭＳ Ｐゴシック" pitchFamily="-10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  <a:cs typeface="ＭＳ Ｐゴシック" pitchFamily="-10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44272"/>
            <a:ext cx="9144000" cy="2075524"/>
          </a:xfrm>
        </p:spPr>
        <p:txBody>
          <a:bodyPr/>
          <a:lstStyle/>
          <a:p>
            <a:pPr algn="l"/>
            <a:r>
              <a:rPr lang="en-US" sz="4400" dirty="0">
                <a:solidFill>
                  <a:schemeClr val="bg1"/>
                </a:solidFill>
              </a:rPr>
              <a:t>Puerto Rico Economic Recovery 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</a:rPr>
              <a:t>Overview &amp; Transfer of </a:t>
            </a:r>
          </a:p>
          <a:p>
            <a:pPr algn="l"/>
            <a:r>
              <a:rPr lang="en-US" sz="3600" dirty="0">
                <a:solidFill>
                  <a:schemeClr val="bg1"/>
                </a:solidFill>
              </a:rPr>
              <a:t>COA Prioritization Funding Dependent Decisioning Tool</a:t>
            </a:r>
          </a:p>
          <a:p>
            <a:pPr algn="l"/>
            <a:endParaRPr lang="en-US" sz="2800" dirty="0">
              <a:solidFill>
                <a:schemeClr val="bg1"/>
              </a:solidFill>
            </a:endParaRPr>
          </a:p>
          <a:p>
            <a:pPr algn="l"/>
            <a:r>
              <a:rPr lang="en-US" sz="2800" dirty="0">
                <a:solidFill>
                  <a:schemeClr val="bg1"/>
                </a:solidFill>
              </a:rPr>
              <a:t>February 5, 2021</a:t>
            </a:r>
          </a:p>
        </p:txBody>
      </p:sp>
    </p:spTree>
    <p:extLst>
      <p:ext uri="{BB962C8B-B14F-4D97-AF65-F5344CB8AC3E}">
        <p14:creationId xmlns:p14="http://schemas.microsoft.com/office/powerpoint/2010/main" val="975125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BA16F-61CC-46B5-951E-5B92B6EF5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2" y="195810"/>
            <a:ext cx="8778268" cy="443168"/>
          </a:xfrm>
        </p:spPr>
        <p:txBody>
          <a:bodyPr/>
          <a:lstStyle/>
          <a:p>
            <a:r>
              <a:rPr lang="en-US" dirty="0"/>
              <a:t>BACKGROUND AND NEED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BEDBA73-42CC-473F-B42A-AE165E105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500" y="1139784"/>
            <a:ext cx="11715001" cy="539321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IRWA:</a:t>
            </a:r>
          </a:p>
          <a:p>
            <a:pPr lvl="1"/>
            <a:r>
              <a:rPr lang="en-US" dirty="0"/>
              <a:t>Facilitate Federal interagency coordination and collaboration </a:t>
            </a:r>
          </a:p>
          <a:p>
            <a:pPr lvl="1"/>
            <a:r>
              <a:rPr lang="en-US" dirty="0"/>
              <a:t>Increase access to recovery funds, reduce duplication, and support fiduciary stewardship</a:t>
            </a:r>
          </a:p>
          <a:p>
            <a:pPr lvl="1"/>
            <a:r>
              <a:rPr lang="en-US" dirty="0"/>
              <a:t>Collaborate with Federal and local partners grantmaking programs </a:t>
            </a:r>
          </a:p>
          <a:p>
            <a:pPr lvl="1"/>
            <a:r>
              <a:rPr lang="en-US" dirty="0"/>
              <a:t>Prevent duplicative investments and/or projects</a:t>
            </a:r>
          </a:p>
          <a:p>
            <a:pPr lvl="1"/>
            <a:r>
              <a:rPr lang="en-US" dirty="0"/>
              <a:t>Ongoing identification of eligible economic recovery and resiliency projects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As per authorization of Recovery Funding, Puerto Rico must demonstrate advancement of COAs and Recovery to Congress </a:t>
            </a:r>
          </a:p>
        </p:txBody>
      </p:sp>
    </p:spTree>
    <p:extLst>
      <p:ext uri="{BB962C8B-B14F-4D97-AF65-F5344CB8AC3E}">
        <p14:creationId xmlns:p14="http://schemas.microsoft.com/office/powerpoint/2010/main" val="59843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81F49-9C26-4E03-A6F8-27C8C6AEA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62" y="206827"/>
            <a:ext cx="6928069" cy="419045"/>
          </a:xfrm>
        </p:spPr>
        <p:txBody>
          <a:bodyPr/>
          <a:lstStyle/>
          <a:p>
            <a:r>
              <a:rPr lang="en-US" dirty="0"/>
              <a:t>WHAT WE HAVE DONE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C720680-0952-46E6-922D-35204D685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42" y="1048634"/>
            <a:ext cx="11721009" cy="5715723"/>
          </a:xfrm>
        </p:spPr>
        <p:txBody>
          <a:bodyPr>
            <a:normAutofit/>
          </a:bodyPr>
          <a:lstStyle/>
          <a:p>
            <a:r>
              <a:rPr lang="en-US" sz="4000" dirty="0"/>
              <a:t>Reviewed obligated funds for federal grants and contracts</a:t>
            </a:r>
          </a:p>
          <a:p>
            <a:pPr lvl="1"/>
            <a:r>
              <a:rPr lang="en-US" sz="3600" dirty="0"/>
              <a:t>Of the six Coordinating Agencies of the NDRF </a:t>
            </a:r>
          </a:p>
          <a:p>
            <a:pPr lvl="1"/>
            <a:r>
              <a:rPr lang="en-US" sz="3600" dirty="0"/>
              <a:t>From September 1, 2017 to December 31, 2020</a:t>
            </a:r>
          </a:p>
          <a:p>
            <a:pPr lvl="2"/>
            <a:r>
              <a:rPr lang="en-US" sz="3200" dirty="0"/>
              <a:t>$43.8 Billion from these six agencies </a:t>
            </a:r>
          </a:p>
          <a:p>
            <a:pPr lvl="2"/>
            <a:r>
              <a:rPr lang="en-US" sz="3200" dirty="0"/>
              <a:t>Economic RSF believes $5.14 Billion applies to 147 COAs</a:t>
            </a:r>
          </a:p>
          <a:p>
            <a:pPr lvl="3"/>
            <a:r>
              <a:rPr lang="en-US" sz="3200" dirty="0"/>
              <a:t>As of this date, only $3.2 billion of the CDBG-DR had been obligated</a:t>
            </a:r>
          </a:p>
          <a:p>
            <a:pPr lvl="4"/>
            <a:r>
              <a:rPr lang="en-US" sz="3200" dirty="0"/>
              <a:t>Does not include the recently obligated $6.2 billion</a:t>
            </a:r>
          </a:p>
        </p:txBody>
      </p:sp>
    </p:spTree>
    <p:extLst>
      <p:ext uri="{BB962C8B-B14F-4D97-AF65-F5344CB8AC3E}">
        <p14:creationId xmlns:p14="http://schemas.microsoft.com/office/powerpoint/2010/main" val="8062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EB5B35B-F402-4B9C-9816-F45FA99A5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734" y="994167"/>
            <a:ext cx="9142706" cy="574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659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81F49-9C26-4E03-A6F8-27C8C6AEA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62" y="206827"/>
            <a:ext cx="6928069" cy="419045"/>
          </a:xfrm>
        </p:spPr>
        <p:txBody>
          <a:bodyPr/>
          <a:lstStyle/>
          <a:p>
            <a:r>
              <a:rPr lang="en-US" dirty="0"/>
              <a:t>SOURCES AND METHODOLOGY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C720680-0952-46E6-922D-35204D685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42" y="1048634"/>
            <a:ext cx="11721009" cy="5715723"/>
          </a:xfrm>
        </p:spPr>
        <p:txBody>
          <a:bodyPr>
            <a:normAutofit/>
          </a:bodyPr>
          <a:lstStyle/>
          <a:p>
            <a:r>
              <a:rPr lang="en-US" sz="4000" dirty="0"/>
              <a:t>Sources:</a:t>
            </a:r>
          </a:p>
          <a:p>
            <a:pPr lvl="1"/>
            <a:r>
              <a:rPr lang="en-US" dirty="0"/>
              <a:t>USASpending.gov</a:t>
            </a:r>
          </a:p>
          <a:p>
            <a:pPr lvl="1"/>
            <a:r>
              <a:rPr lang="en-US" dirty="0"/>
              <a:t>Grants Manager (FEMA PA) </a:t>
            </a:r>
          </a:p>
          <a:p>
            <a:pPr lvl="2"/>
            <a:r>
              <a:rPr lang="en-US" dirty="0"/>
              <a:t>Only use “Obligated Funds” 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Matched Funding to: COAs, Response, COVID-19, &amp; Other</a:t>
            </a:r>
          </a:p>
          <a:p>
            <a:pPr lvl="1"/>
            <a:r>
              <a:rPr lang="en-US" dirty="0"/>
              <a:t>Other is largest category at nearly $31 Billion</a:t>
            </a:r>
          </a:p>
          <a:p>
            <a:pPr lvl="1"/>
            <a:r>
              <a:rPr lang="en-US" dirty="0"/>
              <a:t>For line items having multiple COAs, equal distribution of the obligation among the COAs</a:t>
            </a:r>
          </a:p>
        </p:txBody>
      </p:sp>
    </p:spTree>
    <p:extLst>
      <p:ext uri="{BB962C8B-B14F-4D97-AF65-F5344CB8AC3E}">
        <p14:creationId xmlns:p14="http://schemas.microsoft.com/office/powerpoint/2010/main" val="401837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C720680-0952-46E6-922D-35204D685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42" y="2016087"/>
            <a:ext cx="11721009" cy="3360144"/>
          </a:xfrm>
        </p:spPr>
        <p:txBody>
          <a:bodyPr>
            <a:normAutofit/>
          </a:bodyPr>
          <a:lstStyle/>
          <a:p>
            <a:r>
              <a:rPr lang="en-US" sz="4400" dirty="0"/>
              <a:t>Demonstration of Tableau </a:t>
            </a:r>
          </a:p>
          <a:p>
            <a:pPr lvl="1"/>
            <a:r>
              <a:rPr lang="en-US" sz="3600" dirty="0"/>
              <a:t> Funding by Primary Agency </a:t>
            </a:r>
          </a:p>
          <a:p>
            <a:pPr lvl="1"/>
            <a:r>
              <a:rPr lang="en-US" sz="3600" dirty="0"/>
              <a:t> Funding by COA</a:t>
            </a:r>
          </a:p>
          <a:p>
            <a:pPr lvl="1"/>
            <a:r>
              <a:rPr lang="en-US" sz="3600" dirty="0"/>
              <a:t> Funding by Timeline</a:t>
            </a:r>
          </a:p>
        </p:txBody>
      </p:sp>
    </p:spTree>
    <p:extLst>
      <p:ext uri="{BB962C8B-B14F-4D97-AF65-F5344CB8AC3E}">
        <p14:creationId xmlns:p14="http://schemas.microsoft.com/office/powerpoint/2010/main" val="1411115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81F49-9C26-4E03-A6F8-27C8C6AEA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62" y="206827"/>
            <a:ext cx="6928069" cy="419045"/>
          </a:xfrm>
        </p:spPr>
        <p:txBody>
          <a:bodyPr/>
          <a:lstStyle/>
          <a:p>
            <a:r>
              <a:rPr lang="en-US" dirty="0"/>
              <a:t>POTENTIAL USES OF THIS TOOL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C720680-0952-46E6-922D-35204D685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42" y="1344058"/>
            <a:ext cx="11721009" cy="5420299"/>
          </a:xfrm>
        </p:spPr>
        <p:txBody>
          <a:bodyPr>
            <a:normAutofit/>
          </a:bodyPr>
          <a:lstStyle/>
          <a:p>
            <a:r>
              <a:rPr lang="en-US" sz="3600" dirty="0"/>
              <a:t>Evaluate prior grants for alignment with Recovery Goals</a:t>
            </a:r>
          </a:p>
          <a:p>
            <a:r>
              <a:rPr lang="en-US" sz="3600" dirty="0"/>
              <a:t>Work with other GPR Agencies to minimize risk of de-obligation</a:t>
            </a:r>
          </a:p>
          <a:p>
            <a:r>
              <a:rPr lang="en-US" sz="3600" dirty="0"/>
              <a:t>Align future and recurring grants with Recovery Goals</a:t>
            </a:r>
          </a:p>
          <a:p>
            <a:r>
              <a:rPr lang="en-US" sz="3600" dirty="0"/>
              <a:t>Additional data for developing action plans as more CDBG-DR becomes obligated</a:t>
            </a:r>
          </a:p>
          <a:p>
            <a:r>
              <a:rPr lang="en-US" sz="3600" dirty="0"/>
              <a:t>Guide grant applications and other Federal funding requests</a:t>
            </a:r>
          </a:p>
        </p:txBody>
      </p:sp>
    </p:spTree>
    <p:extLst>
      <p:ext uri="{BB962C8B-B14F-4D97-AF65-F5344CB8AC3E}">
        <p14:creationId xmlns:p14="http://schemas.microsoft.com/office/powerpoint/2010/main" val="3000007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81F49-9C26-4E03-A6F8-27C8C6AEA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62" y="206827"/>
            <a:ext cx="6928069" cy="419045"/>
          </a:xfrm>
        </p:spPr>
        <p:txBody>
          <a:bodyPr/>
          <a:lstStyle/>
          <a:p>
            <a:r>
              <a:rPr lang="en-US" dirty="0"/>
              <a:t>WHAT ARE WE GIVING YOU? 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C720680-0952-46E6-922D-35204D685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42" y="1476260"/>
            <a:ext cx="11721009" cy="5288097"/>
          </a:xfrm>
        </p:spPr>
        <p:txBody>
          <a:bodyPr>
            <a:normAutofit/>
          </a:bodyPr>
          <a:lstStyle/>
          <a:p>
            <a:r>
              <a:rPr lang="en-US" sz="4000" dirty="0"/>
              <a:t>Two Tableau Workbooks </a:t>
            </a:r>
          </a:p>
          <a:p>
            <a:pPr lvl="1"/>
            <a:r>
              <a:rPr lang="en-US" sz="3600" dirty="0"/>
              <a:t> Timeline </a:t>
            </a:r>
          </a:p>
          <a:p>
            <a:pPr lvl="1"/>
            <a:r>
              <a:rPr lang="en-US" sz="3600" dirty="0"/>
              <a:t> Interactive Bar Charts </a:t>
            </a:r>
          </a:p>
          <a:p>
            <a:r>
              <a:rPr lang="en-US" sz="4000" dirty="0"/>
              <a:t>Backup for all six Coordinating Agencies</a:t>
            </a:r>
          </a:p>
          <a:p>
            <a:pPr lvl="1"/>
            <a:r>
              <a:rPr lang="en-US" sz="3600" dirty="0"/>
              <a:t>Includes the downloads from USASpending.gov</a:t>
            </a:r>
          </a:p>
          <a:p>
            <a:pPr lvl="1"/>
            <a:r>
              <a:rPr lang="en-US" sz="3600" dirty="0"/>
              <a:t>Also includes Economic </a:t>
            </a:r>
            <a:r>
              <a:rPr lang="en-US" sz="3600" dirty="0" err="1"/>
              <a:t>RSF’s</a:t>
            </a:r>
            <a:r>
              <a:rPr lang="en-US" sz="3600" dirty="0"/>
              <a:t> assignment of COAs and other categories to the spending</a:t>
            </a:r>
          </a:p>
        </p:txBody>
      </p:sp>
    </p:spTree>
    <p:extLst>
      <p:ext uri="{BB962C8B-B14F-4D97-AF65-F5344CB8AC3E}">
        <p14:creationId xmlns:p14="http://schemas.microsoft.com/office/powerpoint/2010/main" val="4059080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C51AB-80B1-4BC5-8B86-FC703238A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47" y="1252603"/>
            <a:ext cx="11319353" cy="50820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QUESTIONS?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635989"/>
      </p:ext>
    </p:extLst>
  </p:cSld>
  <p:clrMapOvr>
    <a:masterClrMapping/>
  </p:clrMapOvr>
</p:sld>
</file>

<file path=ppt/theme/theme1.xml><?xml version="1.0" encoding="utf-8"?>
<a:theme xmlns:a="http://schemas.openxmlformats.org/drawingml/2006/main" name="EDA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1770C5374CD147A14CD7B2AE202BA3" ma:contentTypeVersion="8" ma:contentTypeDescription="Create a new document." ma:contentTypeScope="" ma:versionID="25ecffb9767df0c9dd9d342517c1753f">
  <xsd:schema xmlns:xsd="http://www.w3.org/2001/XMLSchema" xmlns:xs="http://www.w3.org/2001/XMLSchema" xmlns:p="http://schemas.microsoft.com/office/2006/metadata/properties" xmlns:ns2="ea8d1a36-f3ed-4c3f-b6b4-993a968af2c9" xmlns:ns3="99c98067-0908-4be9-a6b9-2f16cfe3f264" targetNamespace="http://schemas.microsoft.com/office/2006/metadata/properties" ma:root="true" ma:fieldsID="f637d59fbe745a164b10561241e587e3" ns2:_="" ns3:_="">
    <xsd:import namespace="ea8d1a36-f3ed-4c3f-b6b4-993a968af2c9"/>
    <xsd:import namespace="99c98067-0908-4be9-a6b9-2f16cfe3f2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8d1a36-f3ed-4c3f-b6b4-993a968af2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98067-0908-4be9-a6b9-2f16cfe3f26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8BD43B-B8A4-47BE-8382-EBEB72917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8d1a36-f3ed-4c3f-b6b4-993a968af2c9"/>
    <ds:schemaRef ds:uri="99c98067-0908-4be9-a6b9-2f16cfe3f2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C66346-AE8C-4E6F-B19D-FA91707233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FE2ABE-3DFB-4291-8B9E-30A87FACC6AA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99c98067-0908-4be9-a6b9-2f16cfe3f264"/>
    <ds:schemaRef ds:uri="http://schemas.openxmlformats.org/package/2006/metadata/core-properties"/>
    <ds:schemaRef ds:uri="http://purl.org/dc/terms/"/>
    <ds:schemaRef ds:uri="ea8d1a36-f3ed-4c3f-b6b4-993a968af2c9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30959</TotalTime>
  <Words>534</Words>
  <Application>Microsoft Office PowerPoint</Application>
  <PresentationFormat>Widescreen</PresentationFormat>
  <Paragraphs>69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Georgia</vt:lpstr>
      <vt:lpstr>EDA_PPT_Template</vt:lpstr>
      <vt:lpstr>1_Office Theme</vt:lpstr>
      <vt:lpstr>PowerPoint Presentation</vt:lpstr>
      <vt:lpstr>BACKGROUND AND NEED</vt:lpstr>
      <vt:lpstr>WHAT WE HAVE DONE</vt:lpstr>
      <vt:lpstr>PowerPoint Presentation</vt:lpstr>
      <vt:lpstr>SOURCES AND METHODOLOGY </vt:lpstr>
      <vt:lpstr>PowerPoint Presentation</vt:lpstr>
      <vt:lpstr>POTENTIAL USES OF THIS TOOL </vt:lpstr>
      <vt:lpstr>WHAT ARE WE GIVING YOU?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Roundtable Meetings</dc:title>
  <dc:creator>Chris Feduccia</dc:creator>
  <cp:lastModifiedBy>Brigette Garcia</cp:lastModifiedBy>
  <cp:revision>383</cp:revision>
  <cp:lastPrinted>2018-06-15T12:51:46Z</cp:lastPrinted>
  <dcterms:created xsi:type="dcterms:W3CDTF">2016-06-15T13:15:38Z</dcterms:created>
  <dcterms:modified xsi:type="dcterms:W3CDTF">2021-03-15T15:02:05Z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0x010100641770C5374CD147A14CD7B2AE202BA3</vt:lpwstr>
  </property>
</Properties>
</file>