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27"/>
  </p:notesMasterIdLst>
  <p:handoutMasterIdLst>
    <p:handoutMasterId r:id="rId28"/>
  </p:handoutMasterIdLst>
  <p:sldIdLst>
    <p:sldId id="444" r:id="rId5"/>
    <p:sldId id="443" r:id="rId6"/>
    <p:sldId id="460" r:id="rId7"/>
    <p:sldId id="450" r:id="rId8"/>
    <p:sldId id="447" r:id="rId9"/>
    <p:sldId id="451" r:id="rId10"/>
    <p:sldId id="452" r:id="rId11"/>
    <p:sldId id="445" r:id="rId12"/>
    <p:sldId id="504" r:id="rId13"/>
    <p:sldId id="503" r:id="rId14"/>
    <p:sldId id="448" r:id="rId15"/>
    <p:sldId id="510" r:id="rId16"/>
    <p:sldId id="453" r:id="rId17"/>
    <p:sldId id="455" r:id="rId18"/>
    <p:sldId id="464" r:id="rId19"/>
    <p:sldId id="454" r:id="rId20"/>
    <p:sldId id="465" r:id="rId21"/>
    <p:sldId id="506" r:id="rId22"/>
    <p:sldId id="495" r:id="rId23"/>
    <p:sldId id="508" r:id="rId24"/>
    <p:sldId id="509" r:id="rId25"/>
    <p:sldId id="449" r:id="rId26"/>
  </p:sldIdLst>
  <p:sldSz cx="9144000" cy="6858000" type="screen4x3"/>
  <p:notesSz cx="6858000" cy="9296400"/>
  <p:custDataLst>
    <p:tags r:id="rId2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088">
          <p15:clr>
            <a:srgbClr val="A4A3A4"/>
          </p15:clr>
        </p15:guide>
        <p15:guide id="2" pos="2880">
          <p15:clr>
            <a:srgbClr val="A4A3A4"/>
          </p15:clr>
        </p15:guide>
        <p15:guide id="3" pos="5472">
          <p15:clr>
            <a:srgbClr val="A4A3A4"/>
          </p15:clr>
        </p15:guide>
        <p15:guide id="4" pos="28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a:srgbClr val="FFE575"/>
    <a:srgbClr val="FF6600"/>
    <a:srgbClr val="B0B1B3"/>
    <a:srgbClr val="A50021"/>
    <a:srgbClr val="CC3300"/>
    <a:srgbClr val="0072B8"/>
    <a:srgbClr val="FFE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0" autoAdjust="0"/>
    <p:restoredTop sz="77094" autoAdjust="0"/>
  </p:normalViewPr>
  <p:slideViewPr>
    <p:cSldViewPr>
      <p:cViewPr varScale="1">
        <p:scale>
          <a:sx n="55" d="100"/>
          <a:sy n="55" d="100"/>
        </p:scale>
        <p:origin x="1704" y="78"/>
      </p:cViewPr>
      <p:guideLst>
        <p:guide orient="horz" pos="4088"/>
        <p:guide pos="2880"/>
        <p:guide pos="5472"/>
        <p:guide pos="288"/>
      </p:guideLst>
    </p:cSldViewPr>
  </p:slideViewPr>
  <p:outlineViewPr>
    <p:cViewPr>
      <p:scale>
        <a:sx n="33" d="100"/>
        <a:sy n="33" d="100"/>
      </p:scale>
      <p:origin x="0" y="-168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9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Dodd" userId="3fadc1306ed061ef" providerId="LiveId" clId="{F3D9F10B-4C0C-405B-90F1-3138BA671C3F}"/>
    <pc:docChg chg="modSld">
      <pc:chgData name="David Dodd" userId="3fadc1306ed061ef" providerId="LiveId" clId="{F3D9F10B-4C0C-405B-90F1-3138BA671C3F}" dt="2020-12-08T11:46:14.556" v="0" actId="20577"/>
      <pc:docMkLst>
        <pc:docMk/>
      </pc:docMkLst>
      <pc:sldChg chg="modSp mod">
        <pc:chgData name="David Dodd" userId="3fadc1306ed061ef" providerId="LiveId" clId="{F3D9F10B-4C0C-405B-90F1-3138BA671C3F}" dt="2020-12-08T11:46:14.556" v="0" actId="20577"/>
        <pc:sldMkLst>
          <pc:docMk/>
          <pc:sldMk cId="0" sldId="510"/>
        </pc:sldMkLst>
        <pc:spChg chg="mod">
          <ac:chgData name="David Dodd" userId="3fadc1306ed061ef" providerId="LiveId" clId="{F3D9F10B-4C0C-405B-90F1-3138BA671C3F}" dt="2020-12-08T11:46:14.556" v="0" actId="20577"/>
          <ac:spMkLst>
            <pc:docMk/>
            <pc:sldMk cId="0" sldId="510"/>
            <ac:spMk id="25603" creationId="{1E541D66-10A8-4818-9B84-44573ED3170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Year 1</c:v>
                </c:pt>
                <c:pt idx="1">
                  <c:v>Year 2</c:v>
                </c:pt>
                <c:pt idx="2">
                  <c:v>Year 3</c:v>
                </c:pt>
                <c:pt idx="3">
                  <c:v>Year 4</c:v>
                </c:pt>
                <c:pt idx="4">
                  <c:v>Year 5</c:v>
                </c:pt>
              </c:strCache>
            </c:strRef>
          </c:cat>
          <c:val>
            <c:numRef>
              <c:f>Sheet1!$C$2:$C$6</c:f>
              <c:numCache>
                <c:formatCode>"$"#,##0</c:formatCode>
                <c:ptCount val="5"/>
                <c:pt idx="0">
                  <c:v>100</c:v>
                </c:pt>
                <c:pt idx="1">
                  <c:v>93</c:v>
                </c:pt>
                <c:pt idx="2">
                  <c:v>86.490000000000009</c:v>
                </c:pt>
                <c:pt idx="3">
                  <c:v>80.435700000000011</c:v>
                </c:pt>
                <c:pt idx="4">
                  <c:v>74.805201000000011</c:v>
                </c:pt>
              </c:numCache>
            </c:numRef>
          </c:val>
          <c:extLst>
            <c:ext xmlns:c16="http://schemas.microsoft.com/office/drawing/2014/chart" uri="{C3380CC4-5D6E-409C-BE32-E72D297353CC}">
              <c16:uniqueId val="{00000000-F505-473F-A859-6DE334E62EAB}"/>
            </c:ext>
          </c:extLst>
        </c:ser>
        <c:dLbls>
          <c:showLegendKey val="0"/>
          <c:showVal val="1"/>
          <c:showCatName val="0"/>
          <c:showSerName val="0"/>
          <c:showPercent val="0"/>
          <c:showBubbleSize val="0"/>
        </c:dLbls>
        <c:gapWidth val="75"/>
        <c:overlap val="40"/>
        <c:axId val="-1794138928"/>
        <c:axId val="-1794130768"/>
      </c:barChart>
      <c:catAx>
        <c:axId val="-179413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130768"/>
        <c:crosses val="autoZero"/>
        <c:auto val="1"/>
        <c:lblAlgn val="ctr"/>
        <c:lblOffset val="100"/>
        <c:noMultiLvlLbl val="0"/>
      </c:catAx>
      <c:valAx>
        <c:axId val="-1794130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138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1</c:v>
                </c:pt>
                <c:pt idx="1">
                  <c:v>Year 2</c:v>
                </c:pt>
                <c:pt idx="2">
                  <c:v>Year 3</c:v>
                </c:pt>
              </c:strCache>
            </c:strRef>
          </c:cat>
          <c:val>
            <c:numRef>
              <c:f>Sheet1!$B$2:$B$4</c:f>
              <c:numCache>
                <c:formatCode>"$"#,##0</c:formatCode>
                <c:ptCount val="3"/>
                <c:pt idx="0">
                  <c:v>12000</c:v>
                </c:pt>
                <c:pt idx="1">
                  <c:v>11160</c:v>
                </c:pt>
                <c:pt idx="2">
                  <c:v>10378.799999999999</c:v>
                </c:pt>
              </c:numCache>
            </c:numRef>
          </c:val>
          <c:extLst>
            <c:ext xmlns:c16="http://schemas.microsoft.com/office/drawing/2014/chart" uri="{C3380CC4-5D6E-409C-BE32-E72D297353CC}">
              <c16:uniqueId val="{00000000-3615-449D-9C26-04636BAE43F2}"/>
            </c:ext>
          </c:extLst>
        </c:ser>
        <c:dLbls>
          <c:showLegendKey val="0"/>
          <c:showVal val="1"/>
          <c:showCatName val="0"/>
          <c:showSerName val="0"/>
          <c:showPercent val="0"/>
          <c:showBubbleSize val="0"/>
        </c:dLbls>
        <c:gapWidth val="150"/>
        <c:overlap val="-25"/>
        <c:axId val="-1794149264"/>
        <c:axId val="-1794118800"/>
      </c:barChart>
      <c:catAx>
        <c:axId val="-179414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118800"/>
        <c:crosses val="autoZero"/>
        <c:auto val="1"/>
        <c:lblAlgn val="ctr"/>
        <c:lblOffset val="100"/>
        <c:noMultiLvlLbl val="0"/>
      </c:catAx>
      <c:valAx>
        <c:axId val="-1794118800"/>
        <c:scaling>
          <c:orientation val="minMax"/>
        </c:scaling>
        <c:delete val="1"/>
        <c:axPos val="l"/>
        <c:numFmt formatCode="&quot;$&quot;#,##0" sourceLinked="1"/>
        <c:majorTickMark val="none"/>
        <c:minorTickMark val="none"/>
        <c:tickLblPos val="nextTo"/>
        <c:crossAx val="-179414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EA2E978-96B8-4134-8D7E-132C7BF3B88C}"/>
              </a:ext>
            </a:extLst>
          </p:cNvPr>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defTabSz="922338" eaLnBrk="1" hangingPunct="1">
              <a:defRPr sz="1200">
                <a:latin typeface="Arial" charset="0"/>
              </a:defRPr>
            </a:lvl1pPr>
          </a:lstStyle>
          <a:p>
            <a:pPr>
              <a:defRPr/>
            </a:pPr>
            <a:endParaRPr lang="en-US" altLang="en-US"/>
          </a:p>
        </p:txBody>
      </p:sp>
      <p:sp>
        <p:nvSpPr>
          <p:cNvPr id="74755" name="Rectangle 3">
            <a:extLst>
              <a:ext uri="{FF2B5EF4-FFF2-40B4-BE49-F238E27FC236}">
                <a16:creationId xmlns:a16="http://schemas.microsoft.com/office/drawing/2014/main" id="{244AF6CB-1335-4F34-8ED7-614BD685E067}"/>
              </a:ext>
            </a:extLst>
          </p:cNvPr>
          <p:cNvSpPr>
            <a:spLocks noGrp="1" noChangeArrowheads="1"/>
          </p:cNvSpPr>
          <p:nvPr>
            <p:ph type="dt" sz="quarter" idx="1"/>
          </p:nvPr>
        </p:nvSpPr>
        <p:spPr bwMode="auto">
          <a:xfrm>
            <a:off x="3883025"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algn="r" defTabSz="922338" eaLnBrk="1" hangingPunct="1">
              <a:defRPr sz="1200">
                <a:latin typeface="Arial" charset="0"/>
              </a:defRPr>
            </a:lvl1pPr>
          </a:lstStyle>
          <a:p>
            <a:pPr>
              <a:defRPr/>
            </a:pPr>
            <a:endParaRPr lang="en-US" altLang="en-US"/>
          </a:p>
        </p:txBody>
      </p:sp>
      <p:sp>
        <p:nvSpPr>
          <p:cNvPr id="74756" name="Rectangle 4">
            <a:extLst>
              <a:ext uri="{FF2B5EF4-FFF2-40B4-BE49-F238E27FC236}">
                <a16:creationId xmlns:a16="http://schemas.microsoft.com/office/drawing/2014/main" id="{8021FFB8-D6FD-4011-B3BC-3E7BE095E94D}"/>
              </a:ext>
            </a:extLst>
          </p:cNvPr>
          <p:cNvSpPr>
            <a:spLocks noGrp="1" noChangeArrowheads="1"/>
          </p:cNvSpPr>
          <p:nvPr>
            <p:ph type="ftr" sz="quarter" idx="2"/>
          </p:nvPr>
        </p:nvSpPr>
        <p:spPr bwMode="auto">
          <a:xfrm>
            <a:off x="0"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defTabSz="922338" eaLnBrk="1" hangingPunct="1">
              <a:defRPr sz="1200">
                <a:latin typeface="Arial" charset="0"/>
              </a:defRPr>
            </a:lvl1pPr>
          </a:lstStyle>
          <a:p>
            <a:pPr>
              <a:defRPr/>
            </a:pPr>
            <a:r>
              <a:rPr lang="en-US" altLang="en-US"/>
              <a:t>Severe Repetitive Loss Pilot Program</a:t>
            </a:r>
          </a:p>
        </p:txBody>
      </p:sp>
      <p:sp>
        <p:nvSpPr>
          <p:cNvPr id="74757" name="Rectangle 5">
            <a:extLst>
              <a:ext uri="{FF2B5EF4-FFF2-40B4-BE49-F238E27FC236}">
                <a16:creationId xmlns:a16="http://schemas.microsoft.com/office/drawing/2014/main" id="{2CBDD1BC-4EB2-48B6-ADF4-BE2619E1343B}"/>
              </a:ext>
            </a:extLst>
          </p:cNvPr>
          <p:cNvSpPr>
            <a:spLocks noGrp="1" noChangeArrowheads="1"/>
          </p:cNvSpPr>
          <p:nvPr>
            <p:ph type="sldNum" sz="quarter" idx="3"/>
          </p:nvPr>
        </p:nvSpPr>
        <p:spPr bwMode="auto">
          <a:xfrm>
            <a:off x="3883025"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algn="r" defTabSz="922338" eaLnBrk="1" hangingPunct="1">
              <a:defRPr sz="1200"/>
            </a:lvl1pPr>
          </a:lstStyle>
          <a:p>
            <a:pPr>
              <a:defRPr/>
            </a:pPr>
            <a:fld id="{CB3AEBC7-B39D-4F50-B72E-22B2176EDD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8C81A78-CCC7-48EA-8002-55C913B26FD8}"/>
              </a:ext>
            </a:extLst>
          </p:cNvPr>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defTabSz="922338" eaLnBrk="1" hangingPunct="1">
              <a:defRPr sz="1200">
                <a:latin typeface="Arial" charset="0"/>
              </a:defRPr>
            </a:lvl1pPr>
          </a:lstStyle>
          <a:p>
            <a:pPr>
              <a:defRPr/>
            </a:pPr>
            <a:endParaRPr lang="en-US" altLang="en-US"/>
          </a:p>
        </p:txBody>
      </p:sp>
      <p:sp>
        <p:nvSpPr>
          <p:cNvPr id="12291" name="Rectangle 3">
            <a:extLst>
              <a:ext uri="{FF2B5EF4-FFF2-40B4-BE49-F238E27FC236}">
                <a16:creationId xmlns:a16="http://schemas.microsoft.com/office/drawing/2014/main" id="{B066AB50-C579-4801-A9DF-E77CDE792F21}"/>
              </a:ext>
            </a:extLst>
          </p:cNvPr>
          <p:cNvSpPr>
            <a:spLocks noGrp="1" noChangeArrowheads="1"/>
          </p:cNvSpPr>
          <p:nvPr>
            <p:ph type="dt" idx="1"/>
          </p:nvPr>
        </p:nvSpPr>
        <p:spPr bwMode="auto">
          <a:xfrm>
            <a:off x="3883025"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algn="r" defTabSz="922338" eaLnBrk="1" hangingPunct="1">
              <a:defRPr sz="1200">
                <a:latin typeface="Arial" charset="0"/>
              </a:defRPr>
            </a:lvl1pPr>
          </a:lstStyle>
          <a:p>
            <a:pPr>
              <a:defRPr/>
            </a:pPr>
            <a:endParaRPr lang="en-US" altLang="en-US"/>
          </a:p>
        </p:txBody>
      </p:sp>
      <p:sp>
        <p:nvSpPr>
          <p:cNvPr id="4100" name="Rectangle 4">
            <a:extLst>
              <a:ext uri="{FF2B5EF4-FFF2-40B4-BE49-F238E27FC236}">
                <a16:creationId xmlns:a16="http://schemas.microsoft.com/office/drawing/2014/main" id="{3D6E8ACE-4634-43A5-BEA1-C54196ABBAA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5B66FD63-BCB1-47A2-99B6-9380C407BD81}"/>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294" name="Rectangle 6">
            <a:extLst>
              <a:ext uri="{FF2B5EF4-FFF2-40B4-BE49-F238E27FC236}">
                <a16:creationId xmlns:a16="http://schemas.microsoft.com/office/drawing/2014/main" id="{D1F3421E-DF1D-40F0-A139-72853EFC5859}"/>
              </a:ext>
            </a:extLst>
          </p:cNvPr>
          <p:cNvSpPr>
            <a:spLocks noGrp="1" noChangeArrowheads="1"/>
          </p:cNvSpPr>
          <p:nvPr>
            <p:ph type="ftr" sz="quarter" idx="4"/>
          </p:nvPr>
        </p:nvSpPr>
        <p:spPr bwMode="auto">
          <a:xfrm>
            <a:off x="0"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defTabSz="922338" eaLnBrk="1" hangingPunct="1">
              <a:defRPr sz="1200">
                <a:latin typeface="Arial" charset="0"/>
              </a:defRPr>
            </a:lvl1pPr>
          </a:lstStyle>
          <a:p>
            <a:pPr>
              <a:defRPr/>
            </a:pPr>
            <a:r>
              <a:rPr lang="en-US" altLang="en-US"/>
              <a:t>Severe Repetitive Loss Pilot Program</a:t>
            </a:r>
          </a:p>
        </p:txBody>
      </p:sp>
      <p:sp>
        <p:nvSpPr>
          <p:cNvPr id="12295" name="Rectangle 7">
            <a:extLst>
              <a:ext uri="{FF2B5EF4-FFF2-40B4-BE49-F238E27FC236}">
                <a16:creationId xmlns:a16="http://schemas.microsoft.com/office/drawing/2014/main" id="{B39CB144-CEBD-4071-98CB-24CA92BBA410}"/>
              </a:ext>
            </a:extLst>
          </p:cNvPr>
          <p:cNvSpPr>
            <a:spLocks noGrp="1" noChangeArrowheads="1"/>
          </p:cNvSpPr>
          <p:nvPr>
            <p:ph type="sldNum" sz="quarter" idx="5"/>
          </p:nvPr>
        </p:nvSpPr>
        <p:spPr bwMode="auto">
          <a:xfrm>
            <a:off x="3883025"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algn="r" defTabSz="922338" eaLnBrk="1" hangingPunct="1">
              <a:defRPr sz="1200"/>
            </a:lvl1pPr>
          </a:lstStyle>
          <a:p>
            <a:pPr>
              <a:defRPr/>
            </a:pPr>
            <a:fld id="{0F711749-35AC-4538-8951-8400C7617E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ema.gov/benefit-cost-analysi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Welcome to the Introduction to Benefit-Cost Analysis (BCA) course! This course is intended to familiarize you with the concepts behind BCA and teach you how to complete BCAs for a variety of hazard mitigation project types. </a:t>
            </a:r>
          </a:p>
          <a:p>
            <a:endParaRPr lang="en-US" dirty="0"/>
          </a:p>
          <a:p>
            <a:r>
              <a:rPr lang="en-US" sz="1200" kern="1200" dirty="0">
                <a:solidFill>
                  <a:schemeClr val="tx1"/>
                </a:solidFill>
                <a:effectLst/>
                <a:latin typeface="Arial" charset="0"/>
                <a:ea typeface="+mn-ea"/>
                <a:cs typeface="+mn-cs"/>
              </a:rPr>
              <a:t>We will begin the course with Unit 1 of the Introduction to Benefit-Cost Analysis (BCA) course. This unit focuses on basic concepts in BCA.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Please follow along with the presentation in your Student Manual, which you can view on your computer. It is available for download at </a:t>
            </a:r>
            <a:r>
              <a:rPr lang="en-US" sz="1200" u="sng" kern="1200" dirty="0">
                <a:solidFill>
                  <a:schemeClr val="tx1"/>
                </a:solidFill>
                <a:effectLst/>
                <a:latin typeface="Arial" charset="0"/>
                <a:ea typeface="+mn-ea"/>
                <a:cs typeface="+mn-cs"/>
                <a:hlinkClick r:id="rId3"/>
              </a:rPr>
              <a:t>www.fema.gov/benefit-cost-analysis</a:t>
            </a:r>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If you printed the Student Manual, you may want to take notes on each page. </a:t>
            </a:r>
          </a:p>
          <a:p>
            <a:endParaRPr lang="en-US" dirty="0"/>
          </a:p>
        </p:txBody>
      </p:sp>
      <p:sp>
        <p:nvSpPr>
          <p:cNvPr id="4" name="Slide Number Placeholder 3"/>
          <p:cNvSpPr>
            <a:spLocks noGrp="1"/>
          </p:cNvSpPr>
          <p:nvPr>
            <p:ph type="sldNum" sz="quarter" idx="5"/>
          </p:nvPr>
        </p:nvSpPr>
        <p:spPr/>
        <p:txBody>
          <a:bodyPr/>
          <a:lstStyle/>
          <a:p>
            <a:pPr>
              <a:defRPr/>
            </a:pPr>
            <a:fld id="{0F711749-35AC-4538-8951-8400C7617E4C}" type="slidenum">
              <a:rPr lang="en-US" altLang="en-US" smtClean="0"/>
              <a:pPr>
                <a:defRPr/>
              </a:pPr>
              <a:t>1</a:t>
            </a:fld>
            <a:endParaRPr lang="en-US" altLang="en-US"/>
          </a:p>
        </p:txBody>
      </p:sp>
    </p:spTree>
    <p:extLst>
      <p:ext uri="{BB962C8B-B14F-4D97-AF65-F5344CB8AC3E}">
        <p14:creationId xmlns:p14="http://schemas.microsoft.com/office/powerpoint/2010/main" val="80823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19FD01E-BF81-4584-B7CB-908BB69E0312}"/>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3AA4618-030B-4F37-BFD1-1778BF3B2EEA}"/>
              </a:ext>
            </a:extLst>
          </p:cNvPr>
          <p:cNvSpPr>
            <a:spLocks noGrp="1" noChangeArrowheads="1"/>
          </p:cNvSpPr>
          <p:nvPr>
            <p:ph type="body" idx="1"/>
          </p:nvPr>
        </p:nvSpPr>
        <p:spPr>
          <a:noFill/>
        </p:spPr>
        <p:txBody>
          <a:bodyPr/>
          <a:lstStyle/>
          <a:p>
            <a:r>
              <a:rPr lang="en-US" altLang="en-US" dirty="0">
                <a:latin typeface="Arial" panose="020B0604020202020204" pitchFamily="34" charset="0"/>
              </a:rPr>
              <a:t>Intuitively, we know that a million-dollar mitigation project to protect a doghouse, outhouse, or a house that doesn’t flood frequently is probably a “BAD” project.  On the other hand, a million-dollar mitigation project to protect a large number of flood-prone houses or important buildings is probably a “GOOD” project, meaning that it’s “worth it” to the community. Cost is always a key determinant of cost-effectiveness.  Protecting a hospital may be cost-effective at $500,000 but not if the mitigation project costs $5,000,000. </a:t>
            </a:r>
          </a:p>
          <a:p>
            <a:endParaRPr lang="en-US" altLang="en-US" dirty="0">
              <a:latin typeface="Arial" panose="020B0604020202020204" pitchFamily="34" charset="0"/>
            </a:endParaRPr>
          </a:p>
          <a:p>
            <a:r>
              <a:rPr lang="en-US" altLang="en-US" dirty="0">
                <a:latin typeface="Arial" panose="020B0604020202020204" pitchFamily="34" charset="0"/>
              </a:rPr>
              <a:t>Discuss: why are the last two projects worth doing, while the first two are not? Possible answers: (1) the frequency of the hazard, (2) the value of the structure(s) being protected, and (3) the loss of function of critical facilities during a disaster.</a:t>
            </a:r>
          </a:p>
        </p:txBody>
      </p:sp>
      <p:sp>
        <p:nvSpPr>
          <p:cNvPr id="21508" name="Slide Number Placeholder 3">
            <a:extLst>
              <a:ext uri="{FF2B5EF4-FFF2-40B4-BE49-F238E27FC236}">
                <a16:creationId xmlns:a16="http://schemas.microsoft.com/office/drawing/2014/main" id="{C7EDE50F-8C7E-46F4-B35D-D7CB96D66C65}"/>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49A0E37A-DF77-4175-B9A6-8665568D0581}"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F12290E-A39A-4A69-90B1-29DA1D08EABE}"/>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2728AC81-F295-46D7-8EB9-27C66FC7F3D9}"/>
              </a:ext>
            </a:extLst>
          </p:cNvPr>
          <p:cNvSpPr>
            <a:spLocks noGrp="1" noChangeArrowheads="1"/>
          </p:cNvSpPr>
          <p:nvPr>
            <p:ph type="body" idx="1"/>
          </p:nvPr>
        </p:nvSpPr>
        <p:spPr>
          <a:noFill/>
        </p:spPr>
        <p:txBody>
          <a:bodyPr/>
          <a:lstStyle/>
          <a:p>
            <a:r>
              <a:rPr lang="en-US" altLang="en-US" dirty="0">
                <a:latin typeface="Arial" panose="020B0604020202020204" pitchFamily="34" charset="0"/>
              </a:rPr>
              <a:t>Note that for hazard mitigation projects, we are usually doing the first one, since we do not require applicants to show that they are choosing the most cost-effective option. Remember that the BCA is only one component </a:t>
            </a:r>
            <a:r>
              <a:rPr lang="en-US" altLang="en-US" dirty="0" err="1">
                <a:latin typeface="Arial" panose="020B0604020202020204" pitchFamily="34" charset="0"/>
              </a:rPr>
              <a:t>subapplicants</a:t>
            </a:r>
            <a:r>
              <a:rPr lang="en-US" altLang="en-US" dirty="0">
                <a:latin typeface="Arial" panose="020B0604020202020204" pitchFamily="34" charset="0"/>
              </a:rPr>
              <a:t> must consider when determining which project is their preferred option. The other components are discussed briefly in Unit 3 and in more detail in E0212.</a:t>
            </a:r>
          </a:p>
        </p:txBody>
      </p:sp>
      <p:sp>
        <p:nvSpPr>
          <p:cNvPr id="24580" name="Slide Number Placeholder 3">
            <a:extLst>
              <a:ext uri="{FF2B5EF4-FFF2-40B4-BE49-F238E27FC236}">
                <a16:creationId xmlns:a16="http://schemas.microsoft.com/office/drawing/2014/main" id="{6F686739-1061-42A4-8F4B-E063CCDF9A53}"/>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5135FDE-BC08-4DCF-A3C6-A246D23C16C6}"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D0F0F6D-6A9F-4314-A484-071E5189EDBD}"/>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0533057A-0B94-41F6-8544-6F3B782C369F}"/>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There are several reasons you should do a BCA. They include: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 BCA is a required component of most HMA project applications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 BCA is required for some 406 (Public Assistance) mitigation projects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BCAs help communities and </a:t>
            </a:r>
            <a:r>
              <a:rPr lang="en-US" sz="1200" kern="1200" dirty="0" err="1">
                <a:solidFill>
                  <a:schemeClr val="tx1"/>
                </a:solidFill>
                <a:effectLst/>
                <a:latin typeface="Arial" charset="0"/>
                <a:ea typeface="+mn-ea"/>
                <a:cs typeface="+mn-cs"/>
              </a:rPr>
              <a:t>subapplicants</a:t>
            </a:r>
            <a:r>
              <a:rPr lang="en-US" sz="1200" kern="1200" dirty="0">
                <a:solidFill>
                  <a:schemeClr val="tx1"/>
                </a:solidFill>
                <a:effectLst/>
                <a:latin typeface="Arial" charset="0"/>
                <a:ea typeface="+mn-ea"/>
                <a:cs typeface="+mn-cs"/>
              </a:rPr>
              <a:t> make informed decisions about their risks and money and prioritize projects</a:t>
            </a:r>
          </a:p>
          <a:p>
            <a:r>
              <a:rPr lang="en-US" sz="1200" b="1" kern="120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We’ll discuss the statutory and regulatory requirement for BCA in the next unit.</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For those of you who’ve taken the 212 course, HMA: Developing Quality Application Elements, you should know why you need to conduct a Benefit-Cost Analysis. For those who haven’t taken the 212 course, it’s important to know that a Benefit-Cost Analysis is a required component of a complete Hazard Mitigation Assistance project </a:t>
            </a:r>
            <a:r>
              <a:rPr lang="en-US" altLang="en-US" dirty="0" err="1">
                <a:latin typeface="Arial" panose="020B0604020202020204" pitchFamily="34" charset="0"/>
              </a:rPr>
              <a:t>subapplication</a:t>
            </a:r>
            <a:r>
              <a:rPr lang="en-US" altLang="en-US" dirty="0">
                <a:latin typeface="Arial" panose="020B0604020202020204" pitchFamily="34" charset="0"/>
              </a:rPr>
              <a:t>.</a:t>
            </a:r>
          </a:p>
        </p:txBody>
      </p:sp>
      <p:sp>
        <p:nvSpPr>
          <p:cNvPr id="26628" name="Slide Number Placeholder 3">
            <a:extLst>
              <a:ext uri="{FF2B5EF4-FFF2-40B4-BE49-F238E27FC236}">
                <a16:creationId xmlns:a16="http://schemas.microsoft.com/office/drawing/2014/main" id="{56FBBA18-77FB-4A24-A49A-BD914FD0DFB9}"/>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A3B91237-7367-4263-8307-8211244B1897}"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1F92B2E-2FA6-4183-9AA0-0247BF20153E}"/>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0531C7BE-C597-4425-B2F1-3C3A0E035C49}"/>
              </a:ext>
            </a:extLst>
          </p:cNvPr>
          <p:cNvSpPr>
            <a:spLocks noGrp="1" noChangeArrowheads="1"/>
          </p:cNvSpPr>
          <p:nvPr>
            <p:ph type="body" idx="1"/>
          </p:nvPr>
        </p:nvSpPr>
        <p:spPr>
          <a:noFill/>
        </p:spPr>
        <p:txBody>
          <a:bodyPr/>
          <a:lstStyle/>
          <a:p>
            <a:r>
              <a:rPr lang="en-US" sz="1200" b="0" i="0" u="none" strike="noStrike" kern="1200" baseline="0" dirty="0">
                <a:solidFill>
                  <a:schemeClr val="tx1"/>
                </a:solidFill>
                <a:latin typeface="Arial" charset="0"/>
                <a:ea typeface="+mn-ea"/>
                <a:cs typeface="+mn-cs"/>
              </a:rPr>
              <a:t>Often called the “time value of money,” the discount rate refers to how quickly the annualized damages decline in value over time. </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How do you think using a higher or lower discount rate for a mitigation project would affect the BCR?</a:t>
            </a:r>
          </a:p>
        </p:txBody>
      </p:sp>
      <p:sp>
        <p:nvSpPr>
          <p:cNvPr id="29700" name="Slide Number Placeholder 3">
            <a:extLst>
              <a:ext uri="{FF2B5EF4-FFF2-40B4-BE49-F238E27FC236}">
                <a16:creationId xmlns:a16="http://schemas.microsoft.com/office/drawing/2014/main" id="{6FFD35E8-37C4-42FC-BA29-0AFEB3558822}"/>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C2B38C7-7EA6-4DA7-BAA6-B2F12929FB27}" type="slidenum">
              <a:rPr lang="en-US" altLang="en-US" smtClean="0"/>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Net present value (NPV) is the value today of benefits that you will receive in the future, minus the value today of costs that you will incur in the future. A positive NPV indicates that something is a good investment.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F711749-35AC-4538-8951-8400C7617E4C}" type="slidenum">
              <a:rPr lang="en-US" altLang="en-US" smtClean="0"/>
              <a:pPr>
                <a:defRPr/>
              </a:pPr>
              <a:t>16</a:t>
            </a:fld>
            <a:endParaRPr lang="en-US" altLang="en-US"/>
          </a:p>
        </p:txBody>
      </p:sp>
    </p:spTree>
    <p:extLst>
      <p:ext uri="{BB962C8B-B14F-4D97-AF65-F5344CB8AC3E}">
        <p14:creationId xmlns:p14="http://schemas.microsoft.com/office/powerpoint/2010/main" val="1358909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EE66B00-7A82-452C-9DC5-AD19DB38E1F0}"/>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66003D6A-A05F-4A8C-9A02-4FDB6539C3EF}"/>
              </a:ext>
            </a:extLst>
          </p:cNvPr>
          <p:cNvSpPr>
            <a:spLocks noGrp="1" noChangeArrowheads="1"/>
          </p:cNvSpPr>
          <p:nvPr>
            <p:ph type="body" idx="1"/>
          </p:nvPr>
        </p:nvSpPr>
        <p:spPr>
          <a:noFill/>
        </p:spPr>
        <p:txBody>
          <a:bodyPr/>
          <a:lstStyle/>
          <a:p>
            <a:r>
              <a:rPr lang="en-US" altLang="en-US">
                <a:latin typeface="Arial" panose="020B0604020202020204" pitchFamily="34" charset="0"/>
              </a:rPr>
              <a:t>Note that this is a very simplified example and does not take into account inflation, maintenance, rent increases, etc.</a:t>
            </a:r>
          </a:p>
        </p:txBody>
      </p:sp>
      <p:sp>
        <p:nvSpPr>
          <p:cNvPr id="33796" name="Slide Number Placeholder 3">
            <a:extLst>
              <a:ext uri="{FF2B5EF4-FFF2-40B4-BE49-F238E27FC236}">
                <a16:creationId xmlns:a16="http://schemas.microsoft.com/office/drawing/2014/main" id="{6BE8417E-59A8-42AF-851D-3F312EE88BC1}"/>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2EAADF5-76F9-447A-8C98-96FE2700C5F8}" type="slidenum">
              <a:rPr lang="en-US" altLang="en-US" smtClean="0"/>
              <a:pPr/>
              <a:t>17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First, let’s figure out the first part of our equation: future benefits in today’s dollars.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We calculate this by using the discount rate.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In Year 1, my benefits from owning the rental property are $1,000 x 12 = $12,000.</a:t>
            </a:r>
          </a:p>
          <a:p>
            <a:endParaRPr lang="en-US" dirty="0"/>
          </a:p>
        </p:txBody>
      </p:sp>
      <p:sp>
        <p:nvSpPr>
          <p:cNvPr id="4" name="Slide Number Placeholder 3"/>
          <p:cNvSpPr>
            <a:spLocks noGrp="1"/>
          </p:cNvSpPr>
          <p:nvPr>
            <p:ph type="sldNum" sz="quarter" idx="5"/>
          </p:nvPr>
        </p:nvSpPr>
        <p:spPr/>
        <p:txBody>
          <a:bodyPr/>
          <a:lstStyle/>
          <a:p>
            <a:pPr>
              <a:defRPr/>
            </a:pPr>
            <a:fld id="{0F711749-35AC-4538-8951-8400C7617E4C}" type="slidenum">
              <a:rPr lang="en-US" altLang="en-US" smtClean="0"/>
              <a:pPr>
                <a:defRPr/>
              </a:pPr>
              <a:t>18</a:t>
            </a:fld>
            <a:endParaRPr lang="en-US" altLang="en-US"/>
          </a:p>
        </p:txBody>
      </p:sp>
    </p:spTree>
    <p:extLst>
      <p:ext uri="{BB962C8B-B14F-4D97-AF65-F5344CB8AC3E}">
        <p14:creationId xmlns:p14="http://schemas.microsoft.com/office/powerpoint/2010/main" val="2372719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F711749-35AC-4538-8951-8400C7617E4C}" type="slidenum">
              <a:rPr lang="en-US" altLang="en-US" smtClean="0"/>
              <a:pPr>
                <a:defRPr/>
              </a:pPr>
              <a:t>19</a:t>
            </a:fld>
            <a:endParaRPr lang="en-US" altLang="en-US"/>
          </a:p>
        </p:txBody>
      </p:sp>
    </p:spTree>
    <p:extLst>
      <p:ext uri="{BB962C8B-B14F-4D97-AF65-F5344CB8AC3E}">
        <p14:creationId xmlns:p14="http://schemas.microsoft.com/office/powerpoint/2010/main" val="1016608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4630C65-4E19-42EE-AC05-79AE4B158586}"/>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37E2AA39-CD93-48F4-ABE1-2B514EBDF963}"/>
              </a:ext>
            </a:extLst>
          </p:cNvPr>
          <p:cNvSpPr>
            <a:spLocks noGrp="1" noChangeArrowheads="1"/>
          </p:cNvSpPr>
          <p:nvPr>
            <p:ph type="body" idx="1"/>
          </p:nvPr>
        </p:nvSpPr>
        <p:spPr>
          <a:noFill/>
        </p:spPr>
        <p:txBody>
          <a:bodyPr/>
          <a:lstStyle/>
          <a:p>
            <a:r>
              <a:rPr lang="en-US" altLang="en-US">
                <a:latin typeface="Arial" panose="020B0604020202020204" pitchFamily="34" charset="0"/>
              </a:rPr>
              <a:t>Answer: Yes, I have a positive NPV, so I made a good investment.</a:t>
            </a:r>
          </a:p>
        </p:txBody>
      </p:sp>
      <p:sp>
        <p:nvSpPr>
          <p:cNvPr id="38916" name="Slide Number Placeholder 3">
            <a:extLst>
              <a:ext uri="{FF2B5EF4-FFF2-40B4-BE49-F238E27FC236}">
                <a16:creationId xmlns:a16="http://schemas.microsoft.com/office/drawing/2014/main" id="{4DAE421B-B72A-436B-8B80-4FC1BE793143}"/>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F9119FE-BDB8-4EA3-A55B-2E44C53A4681}" type="slidenum">
              <a:rPr lang="en-US" altLang="en-US" smtClean="0"/>
              <a:pPr/>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F711749-35AC-4538-8951-8400C7617E4C}" type="slidenum">
              <a:rPr lang="en-US" altLang="en-US" smtClean="0"/>
              <a:pPr>
                <a:defRPr/>
              </a:pPr>
              <a:t>22</a:t>
            </a:fld>
            <a:endParaRPr lang="en-US" altLang="en-US"/>
          </a:p>
        </p:txBody>
      </p:sp>
    </p:spTree>
    <p:extLst>
      <p:ext uri="{BB962C8B-B14F-4D97-AF65-F5344CB8AC3E}">
        <p14:creationId xmlns:p14="http://schemas.microsoft.com/office/powerpoint/2010/main" val="167759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In this unit we will cover several topics: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We will discuss the basic concepts behind Benefit-Cost Analysis (BCA).</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We will introduce students to the role of the BCA in Hazard Mitigation Assistance (HMA) grants.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We will also talk about the basic terms used when discussing BCA.</a:t>
            </a:r>
          </a:p>
          <a:p>
            <a:endParaRPr lang="en-US" dirty="0"/>
          </a:p>
        </p:txBody>
      </p:sp>
      <p:sp>
        <p:nvSpPr>
          <p:cNvPr id="4" name="Slide Number Placeholder 3"/>
          <p:cNvSpPr>
            <a:spLocks noGrp="1"/>
          </p:cNvSpPr>
          <p:nvPr>
            <p:ph type="sldNum" sz="quarter" idx="5"/>
          </p:nvPr>
        </p:nvSpPr>
        <p:spPr/>
        <p:txBody>
          <a:bodyPr/>
          <a:lstStyle/>
          <a:p>
            <a:pPr>
              <a:defRPr/>
            </a:pPr>
            <a:fld id="{0F711749-35AC-4538-8951-8400C7617E4C}" type="slidenum">
              <a:rPr lang="en-US" altLang="en-US" smtClean="0"/>
              <a:pPr>
                <a:defRPr/>
              </a:pPr>
              <a:t>2</a:t>
            </a:fld>
            <a:endParaRPr lang="en-US" altLang="en-US"/>
          </a:p>
        </p:txBody>
      </p:sp>
    </p:spTree>
    <p:extLst>
      <p:ext uri="{BB962C8B-B14F-4D97-AF65-F5344CB8AC3E}">
        <p14:creationId xmlns:p14="http://schemas.microsoft.com/office/powerpoint/2010/main" val="62869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 purpose of this unit is for students to become familiar with the basic concepts behind Benefit-Cost Analysis (BCA). At the end of this unit, you should be able to: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Describe the basic terms used in Benefit-Cost Analysis (BCA).</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Explain how to determine when to do a BCA and when it will be cost effective.</a:t>
            </a:r>
          </a:p>
          <a:p>
            <a:endParaRPr lang="en-US" dirty="0"/>
          </a:p>
        </p:txBody>
      </p:sp>
      <p:sp>
        <p:nvSpPr>
          <p:cNvPr id="4" name="Slide Number Placeholder 3"/>
          <p:cNvSpPr>
            <a:spLocks noGrp="1"/>
          </p:cNvSpPr>
          <p:nvPr>
            <p:ph type="sldNum" sz="quarter" idx="5"/>
          </p:nvPr>
        </p:nvSpPr>
        <p:spPr/>
        <p:txBody>
          <a:bodyPr/>
          <a:lstStyle/>
          <a:p>
            <a:pPr>
              <a:defRPr/>
            </a:pPr>
            <a:fld id="{0F711749-35AC-4538-8951-8400C7617E4C}" type="slidenum">
              <a:rPr lang="en-US" altLang="en-US" smtClean="0"/>
              <a:pPr>
                <a:defRPr/>
              </a:pPr>
              <a:t>3</a:t>
            </a:fld>
            <a:endParaRPr lang="en-US" altLang="en-US"/>
          </a:p>
        </p:txBody>
      </p:sp>
    </p:spTree>
    <p:extLst>
      <p:ext uri="{BB962C8B-B14F-4D97-AF65-F5344CB8AC3E}">
        <p14:creationId xmlns:p14="http://schemas.microsoft.com/office/powerpoint/2010/main" val="402205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Benefit-Cost Analysis (BCA) is the process of quantifying the advantages of an action (what we call benefits) to its drawbacks (what we call costs).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We’ll discuss BCA in relation to hazard mitigation projects more in Unit 3. For now, we’ll focus on learning the basic concepts behind BCA.</a:t>
            </a:r>
          </a:p>
          <a:p>
            <a:endParaRPr lang="en-US" dirty="0"/>
          </a:p>
        </p:txBody>
      </p:sp>
      <p:sp>
        <p:nvSpPr>
          <p:cNvPr id="4" name="Slide Number Placeholder 3"/>
          <p:cNvSpPr>
            <a:spLocks noGrp="1"/>
          </p:cNvSpPr>
          <p:nvPr>
            <p:ph type="sldNum" sz="quarter" idx="5"/>
          </p:nvPr>
        </p:nvSpPr>
        <p:spPr/>
        <p:txBody>
          <a:bodyPr/>
          <a:lstStyle/>
          <a:p>
            <a:pPr>
              <a:defRPr/>
            </a:pPr>
            <a:fld id="{0F711749-35AC-4538-8951-8400C7617E4C}" type="slidenum">
              <a:rPr lang="en-US" altLang="en-US" smtClean="0"/>
              <a:pPr>
                <a:defRPr/>
              </a:pPr>
              <a:t>4</a:t>
            </a:fld>
            <a:endParaRPr lang="en-US" altLang="en-US"/>
          </a:p>
        </p:txBody>
      </p:sp>
    </p:spTree>
    <p:extLst>
      <p:ext uri="{BB962C8B-B14F-4D97-AF65-F5344CB8AC3E}">
        <p14:creationId xmlns:p14="http://schemas.microsoft.com/office/powerpoint/2010/main" val="269223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31CD0BC-0F04-4C6E-BAFC-1F3709A1019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FF28A70C-659F-4A79-8EFC-6B35A3549310}"/>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Although BCA may seem like a difficult concept, you probably already practice it in your everyday life.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For example, have you ever considered questions like the following?</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Is a warehouse club membership worth it?</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Should I fix that leaky toilet in my house?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Should I buy or rent a house?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i="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i="1" kern="1200" dirty="0">
                <a:solidFill>
                  <a:schemeClr val="tx1"/>
                </a:solidFill>
                <a:effectLst/>
                <a:latin typeface="Arial" charset="0"/>
                <a:ea typeface="+mn-ea"/>
                <a:cs typeface="+mn-cs"/>
              </a:rPr>
              <a:t>Ask students to volunteer other examples where they practice BCA in real life. You may write them on a whiteboard/easel paper if available.</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Arial" charset="0"/>
              <a:ea typeface="+mn-ea"/>
              <a:cs typeface="+mn-cs"/>
            </a:endParaRPr>
          </a:p>
        </p:txBody>
      </p:sp>
      <p:sp>
        <p:nvSpPr>
          <p:cNvPr id="11268" name="Slide Number Placeholder 3">
            <a:extLst>
              <a:ext uri="{FF2B5EF4-FFF2-40B4-BE49-F238E27FC236}">
                <a16:creationId xmlns:a16="http://schemas.microsoft.com/office/drawing/2014/main" id="{88467C60-AAAC-4789-BBD6-C13B24B18D04}"/>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FFCA90B9-712A-4BF3-9FC4-1EC5A2121F04}"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287D284-EE8A-4114-A64F-DDF875812387}"/>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CDE1DB45-6F79-4A08-81DB-0671BB03D6B3}"/>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We will discuss benefits and costs specific to hazard mitigation projects more in Unit 3. For now, let’s consider the example of the leaky toilet.</a:t>
            </a:r>
          </a:p>
          <a:p>
            <a:r>
              <a:rPr lang="en-US" sz="1200" kern="1200" dirty="0">
                <a:solidFill>
                  <a:schemeClr val="tx1"/>
                </a:solidFill>
                <a:effectLst/>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What are some benefits of replacing it? </a:t>
            </a:r>
            <a:r>
              <a:rPr lang="en-US" sz="1200" i="1" kern="1200" dirty="0">
                <a:solidFill>
                  <a:schemeClr val="tx1"/>
                </a:solidFill>
                <a:effectLst/>
                <a:latin typeface="Arial" charset="0"/>
                <a:ea typeface="+mn-ea"/>
                <a:cs typeface="+mn-cs"/>
              </a:rPr>
              <a:t>A</a:t>
            </a:r>
            <a:r>
              <a:rPr lang="en-US" sz="1200" kern="1200" dirty="0">
                <a:solidFill>
                  <a:schemeClr val="tx1"/>
                </a:solidFill>
                <a:effectLst/>
                <a:latin typeface="Arial" charset="0"/>
                <a:ea typeface="+mn-ea"/>
                <a:cs typeface="+mn-cs"/>
              </a:rPr>
              <a:t>s</a:t>
            </a:r>
            <a:r>
              <a:rPr lang="en-US" sz="1200" i="1" kern="1200" dirty="0">
                <a:solidFill>
                  <a:schemeClr val="tx1"/>
                </a:solidFill>
                <a:effectLst/>
                <a:latin typeface="Arial" charset="0"/>
                <a:ea typeface="+mn-ea"/>
                <a:cs typeface="+mn-cs"/>
              </a:rPr>
              <a:t>k students to offer ideas. You may write them down on a whiteboard or easel paper, if available.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What are the costs of replacing it? </a:t>
            </a:r>
            <a:r>
              <a:rPr lang="en-US" sz="1200" i="1" kern="1200" dirty="0">
                <a:solidFill>
                  <a:schemeClr val="tx1"/>
                </a:solidFill>
                <a:effectLst/>
                <a:latin typeface="Arial" charset="0"/>
                <a:ea typeface="+mn-ea"/>
                <a:cs typeface="+mn-cs"/>
              </a:rPr>
              <a:t>Ask students to offer ideas. You may write them down on a whiteboard or easel paper, if available.</a:t>
            </a: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p:txBody>
      </p:sp>
      <p:sp>
        <p:nvSpPr>
          <p:cNvPr id="13316" name="Slide Number Placeholder 3">
            <a:extLst>
              <a:ext uri="{FF2B5EF4-FFF2-40B4-BE49-F238E27FC236}">
                <a16:creationId xmlns:a16="http://schemas.microsoft.com/office/drawing/2014/main" id="{34A873FE-9C6E-47DD-8BEB-0DCA443CCAAF}"/>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3AE3143-4EFF-4A06-A6CC-C192545F8445}"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C256E37-C0C1-4963-BE2E-8D05F5A85DC2}"/>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5C832B18-4B50-4779-B76E-D8A8F1A636BB}"/>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For this particular project, replacing the toilet, some benefits may include lower water bills, reduced damage to the bathroom floor, less worry about damage, and reduced time spent fixing leaks or cleaning up the mess.</a:t>
            </a:r>
          </a:p>
          <a:p>
            <a:endParaRPr lang="en-US" altLang="en-US" dirty="0">
              <a:latin typeface="Arial" panose="020B0604020202020204" pitchFamily="34" charset="0"/>
            </a:endParaRPr>
          </a:p>
          <a:p>
            <a:r>
              <a:rPr lang="en-US" altLang="en-US" dirty="0">
                <a:latin typeface="Arial" panose="020B0604020202020204" pitchFamily="34" charset="0"/>
              </a:rPr>
              <a:t>Can we quantify (i.e. put a dollar value on) these benefits and costs? If not, should we include them in our BCA?</a:t>
            </a:r>
          </a:p>
        </p:txBody>
      </p:sp>
      <p:sp>
        <p:nvSpPr>
          <p:cNvPr id="15364" name="Slide Number Placeholder 3">
            <a:extLst>
              <a:ext uri="{FF2B5EF4-FFF2-40B4-BE49-F238E27FC236}">
                <a16:creationId xmlns:a16="http://schemas.microsoft.com/office/drawing/2014/main" id="{5A39DE1E-95E5-4A6C-81BB-84DFA420C0EC}"/>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22BBA13-8F13-437D-8081-99B5367556A8}"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70A625C-8309-4F30-9027-42E8955B3B23}"/>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E3828F7F-5916-4DF3-A7B5-06B5DDA34746}"/>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If an action’s benefits are greater than its costs, then it is considered to be cost-effective. Once we add up the benefits of an action, we divide that value by the costs. This gives us the Benefit-Cost Ratio (BCR).</a:t>
            </a:r>
          </a:p>
          <a:p>
            <a:endParaRPr lang="en-US" altLang="en-US" dirty="0">
              <a:latin typeface="Arial" panose="020B0604020202020204" pitchFamily="34" charset="0"/>
            </a:endParaRPr>
          </a:p>
          <a:p>
            <a:r>
              <a:rPr lang="en-US" altLang="en-US" dirty="0">
                <a:latin typeface="Arial" panose="020B0604020202020204" pitchFamily="34" charset="0"/>
              </a:rPr>
              <a:t>In theory, if a project’s benefits are greater than its costs, then the project is cost-effective. In practice, this is not always true. Can you think of situations in which this might not be the case? What factors could influence this? We will discuss this more in Unit 3, but it’s good to start thinking about this now. (Steer students to discuss probability, frequency, risk, PUL, if possible.)</a:t>
            </a:r>
          </a:p>
        </p:txBody>
      </p:sp>
      <p:sp>
        <p:nvSpPr>
          <p:cNvPr id="17412" name="Slide Number Placeholder 3">
            <a:extLst>
              <a:ext uri="{FF2B5EF4-FFF2-40B4-BE49-F238E27FC236}">
                <a16:creationId xmlns:a16="http://schemas.microsoft.com/office/drawing/2014/main" id="{656A3938-91D8-4120-80BA-6B5A29CF017D}"/>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6514414-7257-4423-B20C-E8A1AED43FD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0827B26-AE8A-4824-8B86-134CCEC8280D}"/>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5830A7DE-9116-4C56-B7C8-F454814CF78B}"/>
              </a:ext>
            </a:extLst>
          </p:cNvPr>
          <p:cNvSpPr>
            <a:spLocks noGrp="1" noChangeArrowheads="1"/>
          </p:cNvSpPr>
          <p:nvPr>
            <p:ph type="body" idx="1"/>
          </p:nvPr>
        </p:nvSpPr>
        <p:spPr>
          <a:noFill/>
        </p:spPr>
        <p:txBody>
          <a:bodyPr/>
          <a:lstStyle/>
          <a:p>
            <a:r>
              <a:rPr lang="en-US" altLang="en-US">
                <a:latin typeface="Arial" panose="020B0604020202020204" pitchFamily="34" charset="0"/>
              </a:rPr>
              <a:t>Let’s do a quick thought exercise. </a:t>
            </a:r>
          </a:p>
          <a:p>
            <a:endParaRPr lang="en-US" altLang="en-US">
              <a:latin typeface="Arial" panose="020B0604020202020204" pitchFamily="34" charset="0"/>
            </a:endParaRPr>
          </a:p>
          <a:p>
            <a:r>
              <a:rPr lang="en-US" altLang="en-US">
                <a:latin typeface="Arial" panose="020B0604020202020204" pitchFamily="34" charset="0"/>
              </a:rPr>
              <a:t>From Brooke Conner:</a:t>
            </a:r>
          </a:p>
          <a:p>
            <a:r>
              <a:rPr lang="en-US" altLang="en-US">
                <a:latin typeface="Arial" panose="020B0604020202020204" pitchFamily="34" charset="0"/>
              </a:rPr>
              <a:t>I always use the example of Tom Brady owning a mansion up on a hill and the EM owns a little cabin down by the river.  The little cabin floods every spring with small amounts of damages incurred every year.  Then one spring it is a whopper of a flood and Tom Brady’s mansion is flooding.  Tom Brady has the larger ticket item to fix, but less at risk so those benefits don’t equate to the regular flooding in the cabin.    I feel like if we don’t bring up risk fairly early in the training, they have a harder time making all the connections.  Especially when I am training in an area right after a big event and that is the only historic event.  They struggle understanding why it is not automatically cost effective because they had a lot of expenses during the event.   I feel like if we skip over the concept of risk, we are missing a big part of the discussion.</a:t>
            </a:r>
          </a:p>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CBE42950-2A22-4A3E-8193-082D9C9AFEEA}"/>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234B162-888C-482B-9457-DEAD5A33EA43}"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0B67A4AA-2D98-4206-9B92-A143B2D44316}"/>
              </a:ext>
            </a:extLst>
          </p:cNvPr>
          <p:cNvPicPr>
            <a:picLocks noChangeAspect="1"/>
          </p:cNvPicPr>
          <p:nvPr userDrawn="1"/>
        </p:nvPicPr>
        <p:blipFill>
          <a:blip r:embed="rId2">
            <a:extLst>
              <a:ext uri="{28A0092B-C50C-407E-A947-70E740481C1C}">
                <a14:useLocalDpi xmlns:a14="http://schemas.microsoft.com/office/drawing/2010/main" val="0"/>
              </a:ext>
            </a:extLst>
          </a:blip>
          <a:srcRect l="29326" t="29388" r="36075"/>
          <a:stretch>
            <a:fillRect/>
          </a:stretch>
        </p:blipFill>
        <p:spPr bwMode="auto">
          <a:xfrm>
            <a:off x="4602163" y="1905000"/>
            <a:ext cx="22479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1D74A52E-767F-4F5E-B546-A35872E5F184}"/>
              </a:ext>
            </a:extLst>
          </p:cNvPr>
          <p:cNvSpPr>
            <a:spLocks noChangeArrowheads="1"/>
          </p:cNvSpPr>
          <p:nvPr/>
        </p:nvSpPr>
        <p:spPr bwMode="auto">
          <a:xfrm>
            <a:off x="0" y="5000625"/>
            <a:ext cx="9144000" cy="1857375"/>
          </a:xfrm>
          <a:prstGeom prst="rect">
            <a:avLst/>
          </a:prstGeom>
          <a:solidFill>
            <a:srgbClr val="B0B1B3"/>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6" name="Picture 12">
            <a:extLst>
              <a:ext uri="{FF2B5EF4-FFF2-40B4-BE49-F238E27FC236}">
                <a16:creationId xmlns:a16="http://schemas.microsoft.com/office/drawing/2014/main" id="{F068BF62-4443-40CA-8BD0-370B12455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5305425"/>
            <a:ext cx="32416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DD1E4CF5-1BFF-4934-828B-78853FF7F751}"/>
              </a:ext>
            </a:extLst>
          </p:cNvPr>
          <p:cNvPicPr>
            <a:picLocks noChangeAspect="1"/>
          </p:cNvPicPr>
          <p:nvPr userDrawn="1"/>
        </p:nvPicPr>
        <p:blipFill>
          <a:blip r:embed="rId4">
            <a:extLst>
              <a:ext uri="{28A0092B-C50C-407E-A947-70E740481C1C}">
                <a14:useLocalDpi xmlns:a14="http://schemas.microsoft.com/office/drawing/2010/main" val="0"/>
              </a:ext>
            </a:extLst>
          </a:blip>
          <a:srcRect l="22002" r="30670"/>
          <a:stretch>
            <a:fillRect/>
          </a:stretch>
        </p:blipFill>
        <p:spPr bwMode="auto">
          <a:xfrm>
            <a:off x="2319338" y="1905000"/>
            <a:ext cx="222091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1F1585A1-F468-4559-95FB-CE818A89E336}"/>
              </a:ext>
            </a:extLst>
          </p:cNvPr>
          <p:cNvPicPr>
            <a:picLocks noChangeAspect="1"/>
          </p:cNvPicPr>
          <p:nvPr userDrawn="1"/>
        </p:nvPicPr>
        <p:blipFill>
          <a:blip r:embed="rId5">
            <a:extLst>
              <a:ext uri="{28A0092B-C50C-407E-A947-70E740481C1C}">
                <a14:useLocalDpi xmlns:a14="http://schemas.microsoft.com/office/drawing/2010/main" val="0"/>
              </a:ext>
            </a:extLst>
          </a:blip>
          <a:srcRect t="8958" b="5949"/>
          <a:stretch>
            <a:fillRect/>
          </a:stretch>
        </p:blipFill>
        <p:spPr bwMode="auto">
          <a:xfrm>
            <a:off x="6896100" y="1905000"/>
            <a:ext cx="22479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4EF37C19-5599-4E44-83D6-F057DC7545BD}"/>
              </a:ext>
            </a:extLst>
          </p:cNvPr>
          <p:cNvSpPr>
            <a:spLocks noChangeArrowheads="1"/>
          </p:cNvSpPr>
          <p:nvPr userDrawn="1"/>
        </p:nvSpPr>
        <p:spPr bwMode="auto">
          <a:xfrm>
            <a:off x="1588" y="-76200"/>
            <a:ext cx="9144000" cy="46037"/>
          </a:xfrm>
          <a:prstGeom prst="rect">
            <a:avLst/>
          </a:prstGeom>
          <a:solidFill>
            <a:srgbClr val="A5002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10" name="Picture 16">
            <a:extLst>
              <a:ext uri="{FF2B5EF4-FFF2-40B4-BE49-F238E27FC236}">
                <a16:creationId xmlns:a16="http://schemas.microsoft.com/office/drawing/2014/main" id="{BC8BF214-3524-4BD2-B31A-420AE4EA4D9F}"/>
              </a:ext>
            </a:extLst>
          </p:cNvPr>
          <p:cNvPicPr>
            <a:picLocks noChangeAspect="1"/>
          </p:cNvPicPr>
          <p:nvPr userDrawn="1"/>
        </p:nvPicPr>
        <p:blipFill>
          <a:blip r:embed="rId6">
            <a:extLst>
              <a:ext uri="{28A0092B-C50C-407E-A947-70E740481C1C}">
                <a14:useLocalDpi xmlns:a14="http://schemas.microsoft.com/office/drawing/2010/main" val="0"/>
              </a:ext>
            </a:extLst>
          </a:blip>
          <a:srcRect l="21213" r="29893"/>
          <a:stretch>
            <a:fillRect/>
          </a:stretch>
        </p:blipFill>
        <p:spPr bwMode="auto">
          <a:xfrm>
            <a:off x="17463" y="1905000"/>
            <a:ext cx="22383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19" name="Rectangle 3"/>
          <p:cNvSpPr>
            <a:spLocks noGrp="1" noChangeArrowheads="1"/>
          </p:cNvSpPr>
          <p:nvPr>
            <p:ph type="ctrTitle"/>
          </p:nvPr>
        </p:nvSpPr>
        <p:spPr>
          <a:xfrm>
            <a:off x="447675" y="228600"/>
            <a:ext cx="8229600" cy="1006475"/>
          </a:xfrm>
        </p:spPr>
        <p:txBody>
          <a:bodyPr/>
          <a:lstStyle>
            <a:lvl1pPr algn="ctr">
              <a:defRPr>
                <a:solidFill>
                  <a:srgbClr val="005288"/>
                </a:solidFill>
              </a:defRPr>
            </a:lvl1pPr>
          </a:lstStyle>
          <a:p>
            <a:pPr lvl="0"/>
            <a:r>
              <a:rPr lang="en-US" altLang="en-US" noProof="0" dirty="0"/>
              <a:t>Click to edit Master title style</a:t>
            </a:r>
          </a:p>
        </p:txBody>
      </p:sp>
      <p:sp>
        <p:nvSpPr>
          <p:cNvPr id="393220" name="Rectangle 4"/>
          <p:cNvSpPr>
            <a:spLocks noGrp="1" noChangeArrowheads="1"/>
          </p:cNvSpPr>
          <p:nvPr>
            <p:ph type="subTitle" idx="1"/>
          </p:nvPr>
        </p:nvSpPr>
        <p:spPr>
          <a:xfrm>
            <a:off x="0" y="12954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0" indent="0" algn="ctr">
              <a:buFont typeface="Wingdings" pitchFamily="2" charset="2"/>
              <a:buNone/>
              <a:defRPr sz="2700">
                <a:solidFill>
                  <a:schemeClr val="bg2"/>
                </a:solidFill>
              </a:defRPr>
            </a:lvl1pPr>
          </a:lstStyle>
          <a:p>
            <a:pPr lvl="0"/>
            <a:r>
              <a:rPr lang="en-US" altLang="en-US" noProof="0" dirty="0"/>
              <a:t>Click to edit Master subtitle style</a:t>
            </a:r>
          </a:p>
        </p:txBody>
      </p:sp>
    </p:spTree>
    <p:extLst>
      <p:ext uri="{BB962C8B-B14F-4D97-AF65-F5344CB8AC3E}">
        <p14:creationId xmlns:p14="http://schemas.microsoft.com/office/powerpoint/2010/main" val="238089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976E665-DBD2-4E65-8614-3DF003B5E984}"/>
              </a:ext>
            </a:extLst>
          </p:cNvPr>
          <p:cNvSpPr>
            <a:spLocks noGrp="1" noChangeArrowheads="1"/>
          </p:cNvSpPr>
          <p:nvPr>
            <p:ph type="sldNum" sz="quarter" idx="10"/>
          </p:nvPr>
        </p:nvSpPr>
        <p:spPr>
          <a:ln/>
        </p:spPr>
        <p:txBody>
          <a:bodyPr/>
          <a:lstStyle>
            <a:lvl1pPr>
              <a:defRPr/>
            </a:lvl1pPr>
          </a:lstStyle>
          <a:p>
            <a:pPr>
              <a:defRPr/>
            </a:pPr>
            <a:fld id="{78FFF965-7FB8-4C47-A665-44EC4217AA56}" type="slidenum">
              <a:rPr lang="en-US" altLang="en-US"/>
              <a:pPr>
                <a:defRPr/>
              </a:pPr>
              <a:t>‹#›</a:t>
            </a:fld>
            <a:endParaRPr lang="en-US" altLang="en-US"/>
          </a:p>
        </p:txBody>
      </p:sp>
    </p:spTree>
    <p:extLst>
      <p:ext uri="{BB962C8B-B14F-4D97-AF65-F5344CB8AC3E}">
        <p14:creationId xmlns:p14="http://schemas.microsoft.com/office/powerpoint/2010/main" val="427031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0863" y="127000"/>
            <a:ext cx="1938337" cy="5588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84263" y="127000"/>
            <a:ext cx="5664200" cy="558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C1DAE7E-517D-442B-A277-8F3B4DDC06AB}"/>
              </a:ext>
            </a:extLst>
          </p:cNvPr>
          <p:cNvSpPr>
            <a:spLocks noGrp="1" noChangeArrowheads="1"/>
          </p:cNvSpPr>
          <p:nvPr>
            <p:ph type="sldNum" sz="quarter" idx="10"/>
          </p:nvPr>
        </p:nvSpPr>
        <p:spPr>
          <a:ln/>
        </p:spPr>
        <p:txBody>
          <a:bodyPr/>
          <a:lstStyle>
            <a:lvl1pPr>
              <a:defRPr/>
            </a:lvl1pPr>
          </a:lstStyle>
          <a:p>
            <a:pPr>
              <a:defRPr/>
            </a:pPr>
            <a:fld id="{0E648F4B-9681-47A5-A873-87E23315870C}" type="slidenum">
              <a:rPr lang="en-US" altLang="en-US"/>
              <a:pPr>
                <a:defRPr/>
              </a:pPr>
              <a:t>‹#›</a:t>
            </a:fld>
            <a:endParaRPr lang="en-US" altLang="en-US"/>
          </a:p>
        </p:txBody>
      </p:sp>
    </p:spTree>
    <p:extLst>
      <p:ext uri="{BB962C8B-B14F-4D97-AF65-F5344CB8AC3E}">
        <p14:creationId xmlns:p14="http://schemas.microsoft.com/office/powerpoint/2010/main" val="256428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a:extLst>
              <a:ext uri="{FF2B5EF4-FFF2-40B4-BE49-F238E27FC236}">
                <a16:creationId xmlns:a16="http://schemas.microsoft.com/office/drawing/2014/main" id="{2A2D7D6D-2C4B-45FE-911D-71F44647D867}"/>
              </a:ext>
            </a:extLst>
          </p:cNvPr>
          <p:cNvSpPr>
            <a:spLocks noGrp="1" noChangeArrowheads="1"/>
          </p:cNvSpPr>
          <p:nvPr>
            <p:ph type="sldNum" sz="quarter" idx="10"/>
          </p:nvPr>
        </p:nvSpPr>
        <p:spPr>
          <a:ln/>
        </p:spPr>
        <p:txBody>
          <a:bodyPr/>
          <a:lstStyle>
            <a:lvl1pPr>
              <a:defRPr/>
            </a:lvl1pPr>
          </a:lstStyle>
          <a:p>
            <a:pPr>
              <a:defRPr/>
            </a:pPr>
            <a:fld id="{34227B60-CD91-41D0-8D22-02BEB99E72DD}" type="slidenum">
              <a:rPr lang="en-US" altLang="en-US"/>
              <a:pPr>
                <a:defRPr/>
              </a:pPr>
              <a:t>‹#›</a:t>
            </a:fld>
            <a:endParaRPr lang="en-US" altLang="en-US"/>
          </a:p>
        </p:txBody>
      </p:sp>
    </p:spTree>
    <p:extLst>
      <p:ext uri="{BB962C8B-B14F-4D97-AF65-F5344CB8AC3E}">
        <p14:creationId xmlns:p14="http://schemas.microsoft.com/office/powerpoint/2010/main" val="348748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935123-327E-4D7F-A156-5AEE8B00B221}"/>
              </a:ext>
            </a:extLst>
          </p:cNvPr>
          <p:cNvSpPr>
            <a:spLocks noChangeArrowheads="1"/>
          </p:cNvSpPr>
          <p:nvPr userDrawn="1"/>
        </p:nvSpPr>
        <p:spPr bwMode="auto">
          <a:xfrm>
            <a:off x="0" y="609600"/>
            <a:ext cx="9144000" cy="1219200"/>
          </a:xfrm>
          <a:prstGeom prst="rect">
            <a:avLst/>
          </a:prstGeom>
          <a:solidFill>
            <a:schemeClr val="bg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5" name="Picture 9">
            <a:extLst>
              <a:ext uri="{FF2B5EF4-FFF2-40B4-BE49-F238E27FC236}">
                <a16:creationId xmlns:a16="http://schemas.microsoft.com/office/drawing/2014/main" id="{F8DE2443-32E8-4D0E-A8AB-29DB94CE4E9F}"/>
              </a:ext>
            </a:extLst>
          </p:cNvPr>
          <p:cNvPicPr>
            <a:picLocks noChangeAspect="1"/>
          </p:cNvPicPr>
          <p:nvPr userDrawn="1"/>
        </p:nvPicPr>
        <p:blipFill>
          <a:blip r:embed="rId2">
            <a:extLst>
              <a:ext uri="{28A0092B-C50C-407E-A947-70E740481C1C}">
                <a14:useLocalDpi xmlns:a14="http://schemas.microsoft.com/office/drawing/2010/main" val="0"/>
              </a:ext>
            </a:extLst>
          </a:blip>
          <a:srcRect l="29326" t="34378" r="36075" b="13155"/>
          <a:stretch>
            <a:fillRect/>
          </a:stretch>
        </p:blipFill>
        <p:spPr bwMode="auto">
          <a:xfrm>
            <a:off x="4583113" y="676275"/>
            <a:ext cx="2247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AC9BF60D-0924-4DDC-8F37-69FE1AE5F0C8}"/>
              </a:ext>
            </a:extLst>
          </p:cNvPr>
          <p:cNvPicPr>
            <a:picLocks noChangeAspect="1"/>
          </p:cNvPicPr>
          <p:nvPr userDrawn="1"/>
        </p:nvPicPr>
        <p:blipFill>
          <a:blip r:embed="rId3">
            <a:extLst>
              <a:ext uri="{28A0092B-C50C-407E-A947-70E740481C1C}">
                <a14:useLocalDpi xmlns:a14="http://schemas.microsoft.com/office/drawing/2010/main" val="0"/>
              </a:ext>
            </a:extLst>
          </a:blip>
          <a:srcRect l="22002" t="9164" r="30670" b="16533"/>
          <a:stretch>
            <a:fillRect/>
          </a:stretch>
        </p:blipFill>
        <p:spPr bwMode="auto">
          <a:xfrm>
            <a:off x="2305050" y="676275"/>
            <a:ext cx="222091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EB778588-6FB6-4B7E-B350-4A184845FC69}"/>
              </a:ext>
            </a:extLst>
          </p:cNvPr>
          <p:cNvPicPr>
            <a:picLocks noChangeAspect="1"/>
          </p:cNvPicPr>
          <p:nvPr userDrawn="1"/>
        </p:nvPicPr>
        <p:blipFill>
          <a:blip r:embed="rId4">
            <a:extLst>
              <a:ext uri="{28A0092B-C50C-407E-A947-70E740481C1C}">
                <a14:useLocalDpi xmlns:a14="http://schemas.microsoft.com/office/drawing/2010/main" val="0"/>
              </a:ext>
            </a:extLst>
          </a:blip>
          <a:srcRect t="18130" b="18576"/>
          <a:stretch>
            <a:fillRect/>
          </a:stretch>
        </p:blipFill>
        <p:spPr bwMode="auto">
          <a:xfrm>
            <a:off x="6888163" y="676275"/>
            <a:ext cx="2247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a:extLst>
              <a:ext uri="{FF2B5EF4-FFF2-40B4-BE49-F238E27FC236}">
                <a16:creationId xmlns:a16="http://schemas.microsoft.com/office/drawing/2014/main" id="{8A6D5172-C0DD-49DB-A438-56023542E4E8}"/>
              </a:ext>
            </a:extLst>
          </p:cNvPr>
          <p:cNvPicPr>
            <a:picLocks noChangeAspect="1"/>
          </p:cNvPicPr>
          <p:nvPr userDrawn="1"/>
        </p:nvPicPr>
        <p:blipFill>
          <a:blip r:embed="rId5">
            <a:extLst>
              <a:ext uri="{28A0092B-C50C-407E-A947-70E740481C1C}">
                <a14:useLocalDpi xmlns:a14="http://schemas.microsoft.com/office/drawing/2010/main" val="0"/>
              </a:ext>
            </a:extLst>
          </a:blip>
          <a:srcRect l="21213" r="29893" b="25620"/>
          <a:stretch>
            <a:fillRect/>
          </a:stretch>
        </p:blipFill>
        <p:spPr bwMode="auto">
          <a:xfrm>
            <a:off x="9525" y="676275"/>
            <a:ext cx="22383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518025"/>
            <a:ext cx="7772400" cy="815975"/>
          </a:xfrm>
        </p:spPr>
        <p:txBody>
          <a:bodyPr anchor="t"/>
          <a:lstStyle>
            <a:lvl1pPr algn="l">
              <a:defRPr sz="2200" b="0" cap="none">
                <a:solidFill>
                  <a:srgbClr val="B0B1B3"/>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722313" y="3161800"/>
            <a:ext cx="7772400" cy="1180013"/>
          </a:xfrm>
        </p:spPr>
        <p:txBody>
          <a:bodyPr lIns="0" anchor="b"/>
          <a:lstStyle>
            <a:lvl1pPr marL="0" indent="0">
              <a:buNone/>
              <a:defRPr sz="3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9" name="Rectangle 2">
            <a:extLst>
              <a:ext uri="{FF2B5EF4-FFF2-40B4-BE49-F238E27FC236}">
                <a16:creationId xmlns:a16="http://schemas.microsoft.com/office/drawing/2014/main" id="{EAF02A40-43DF-4BDA-BEAE-BBDA0431A1AC}"/>
              </a:ext>
            </a:extLst>
          </p:cNvPr>
          <p:cNvSpPr>
            <a:spLocks noGrp="1" noChangeArrowheads="1"/>
          </p:cNvSpPr>
          <p:nvPr>
            <p:ph type="sldNum" sz="quarter" idx="10"/>
          </p:nvPr>
        </p:nvSpPr>
        <p:spPr/>
        <p:txBody>
          <a:bodyPr/>
          <a:lstStyle>
            <a:lvl1pPr>
              <a:defRPr/>
            </a:lvl1pPr>
          </a:lstStyle>
          <a:p>
            <a:pPr>
              <a:defRPr/>
            </a:pPr>
            <a:fld id="{78CD5287-E35F-40C2-A4E7-6B2D1AC1AADA}" type="slidenum">
              <a:rPr lang="en-US" altLang="en-US"/>
              <a:pPr>
                <a:defRPr/>
              </a:pPr>
              <a:t>‹#›</a:t>
            </a:fld>
            <a:endParaRPr lang="en-US" altLang="en-US"/>
          </a:p>
        </p:txBody>
      </p:sp>
    </p:spTree>
    <p:extLst>
      <p:ext uri="{BB962C8B-B14F-4D97-AF65-F5344CB8AC3E}">
        <p14:creationId xmlns:p14="http://schemas.microsoft.com/office/powerpoint/2010/main" val="165659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7400" y="1524000"/>
            <a:ext cx="3314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24500" y="1524000"/>
            <a:ext cx="3314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E2D145EF-7568-43F3-8CD3-D0353CDD4024}"/>
              </a:ext>
            </a:extLst>
          </p:cNvPr>
          <p:cNvSpPr>
            <a:spLocks noGrp="1" noChangeArrowheads="1"/>
          </p:cNvSpPr>
          <p:nvPr>
            <p:ph type="sldNum" sz="quarter" idx="10"/>
          </p:nvPr>
        </p:nvSpPr>
        <p:spPr>
          <a:ln/>
        </p:spPr>
        <p:txBody>
          <a:bodyPr/>
          <a:lstStyle>
            <a:lvl1pPr>
              <a:defRPr/>
            </a:lvl1pPr>
          </a:lstStyle>
          <a:p>
            <a:pPr>
              <a:defRPr/>
            </a:pPr>
            <a:fld id="{37C8089F-AE39-4671-944D-8E80A2C1E8A8}" type="slidenum">
              <a:rPr lang="en-US" altLang="en-US"/>
              <a:pPr>
                <a:defRPr/>
              </a:pPr>
              <a:t>‹#›</a:t>
            </a:fld>
            <a:endParaRPr lang="en-US" altLang="en-US"/>
          </a:p>
        </p:txBody>
      </p:sp>
    </p:spTree>
    <p:extLst>
      <p:ext uri="{BB962C8B-B14F-4D97-AF65-F5344CB8AC3E}">
        <p14:creationId xmlns:p14="http://schemas.microsoft.com/office/powerpoint/2010/main" val="135242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3AC7920-1C9D-48AC-9A9F-DDF00A22CE50}"/>
              </a:ext>
            </a:extLst>
          </p:cNvPr>
          <p:cNvSpPr>
            <a:spLocks noGrp="1" noChangeArrowheads="1"/>
          </p:cNvSpPr>
          <p:nvPr>
            <p:ph type="sldNum" sz="quarter" idx="10"/>
          </p:nvPr>
        </p:nvSpPr>
        <p:spPr>
          <a:ln/>
        </p:spPr>
        <p:txBody>
          <a:bodyPr/>
          <a:lstStyle>
            <a:lvl1pPr>
              <a:defRPr/>
            </a:lvl1pPr>
          </a:lstStyle>
          <a:p>
            <a:pPr>
              <a:defRPr/>
            </a:pPr>
            <a:fld id="{CE9B6DCF-74D9-4026-A06C-47767A17A253}" type="slidenum">
              <a:rPr lang="en-US" altLang="en-US"/>
              <a:pPr>
                <a:defRPr/>
              </a:pPr>
              <a:t>‹#›</a:t>
            </a:fld>
            <a:endParaRPr lang="en-US" altLang="en-US"/>
          </a:p>
        </p:txBody>
      </p:sp>
    </p:spTree>
    <p:extLst>
      <p:ext uri="{BB962C8B-B14F-4D97-AF65-F5344CB8AC3E}">
        <p14:creationId xmlns:p14="http://schemas.microsoft.com/office/powerpoint/2010/main" val="76146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848C85E5-A56E-4866-9934-CDB02F03367C}"/>
              </a:ext>
            </a:extLst>
          </p:cNvPr>
          <p:cNvSpPr>
            <a:spLocks noGrp="1" noChangeArrowheads="1"/>
          </p:cNvSpPr>
          <p:nvPr>
            <p:ph type="sldNum" sz="quarter" idx="10"/>
          </p:nvPr>
        </p:nvSpPr>
        <p:spPr>
          <a:ln/>
        </p:spPr>
        <p:txBody>
          <a:bodyPr/>
          <a:lstStyle>
            <a:lvl1pPr>
              <a:defRPr/>
            </a:lvl1pPr>
          </a:lstStyle>
          <a:p>
            <a:pPr>
              <a:defRPr/>
            </a:pPr>
            <a:fld id="{916C8FE0-F8DB-4A2C-A871-B73DA51A4698}" type="slidenum">
              <a:rPr lang="en-US" altLang="en-US"/>
              <a:pPr>
                <a:defRPr/>
              </a:pPr>
              <a:t>‹#›</a:t>
            </a:fld>
            <a:endParaRPr lang="en-US" altLang="en-US"/>
          </a:p>
        </p:txBody>
      </p:sp>
    </p:spTree>
    <p:extLst>
      <p:ext uri="{BB962C8B-B14F-4D97-AF65-F5344CB8AC3E}">
        <p14:creationId xmlns:p14="http://schemas.microsoft.com/office/powerpoint/2010/main" val="264462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5689F7D-E3D9-4076-9AAC-4BAD4709F341}"/>
              </a:ext>
            </a:extLst>
          </p:cNvPr>
          <p:cNvSpPr>
            <a:spLocks noGrp="1" noChangeArrowheads="1"/>
          </p:cNvSpPr>
          <p:nvPr>
            <p:ph type="sldNum" sz="quarter" idx="10"/>
          </p:nvPr>
        </p:nvSpPr>
        <p:spPr>
          <a:ln/>
        </p:spPr>
        <p:txBody>
          <a:bodyPr/>
          <a:lstStyle>
            <a:lvl1pPr>
              <a:defRPr/>
            </a:lvl1pPr>
          </a:lstStyle>
          <a:p>
            <a:pPr>
              <a:defRPr/>
            </a:pPr>
            <a:fld id="{05EFA254-8B9A-473F-AA3C-1CF0E2918797}" type="slidenum">
              <a:rPr lang="en-US" altLang="en-US"/>
              <a:pPr>
                <a:defRPr/>
              </a:pPr>
              <a:t>‹#›</a:t>
            </a:fld>
            <a:endParaRPr lang="en-US" altLang="en-US"/>
          </a:p>
        </p:txBody>
      </p:sp>
    </p:spTree>
    <p:extLst>
      <p:ext uri="{BB962C8B-B14F-4D97-AF65-F5344CB8AC3E}">
        <p14:creationId xmlns:p14="http://schemas.microsoft.com/office/powerpoint/2010/main" val="294729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9DA33192-5430-4281-9BE6-B525EACDE121}"/>
              </a:ext>
            </a:extLst>
          </p:cNvPr>
          <p:cNvSpPr>
            <a:spLocks noGrp="1" noChangeArrowheads="1"/>
          </p:cNvSpPr>
          <p:nvPr>
            <p:ph type="sldNum" sz="quarter" idx="10"/>
          </p:nvPr>
        </p:nvSpPr>
        <p:spPr>
          <a:ln/>
        </p:spPr>
        <p:txBody>
          <a:bodyPr/>
          <a:lstStyle>
            <a:lvl1pPr>
              <a:defRPr/>
            </a:lvl1pPr>
          </a:lstStyle>
          <a:p>
            <a:pPr>
              <a:defRPr/>
            </a:pPr>
            <a:fld id="{D5E08601-DB31-4563-956F-38B74012D9A3}" type="slidenum">
              <a:rPr lang="en-US" altLang="en-US"/>
              <a:pPr>
                <a:defRPr/>
              </a:pPr>
              <a:t>‹#›</a:t>
            </a:fld>
            <a:endParaRPr lang="en-US" altLang="en-US"/>
          </a:p>
        </p:txBody>
      </p:sp>
    </p:spTree>
    <p:extLst>
      <p:ext uri="{BB962C8B-B14F-4D97-AF65-F5344CB8AC3E}">
        <p14:creationId xmlns:p14="http://schemas.microsoft.com/office/powerpoint/2010/main" val="15275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D9898A-CF28-472B-B4CD-32BC6BCF2D77}"/>
              </a:ext>
            </a:extLst>
          </p:cNvPr>
          <p:cNvSpPr>
            <a:spLocks noGrp="1" noChangeArrowheads="1"/>
          </p:cNvSpPr>
          <p:nvPr>
            <p:ph type="sldNum" sz="quarter" idx="10"/>
          </p:nvPr>
        </p:nvSpPr>
        <p:spPr>
          <a:ln/>
        </p:spPr>
        <p:txBody>
          <a:bodyPr/>
          <a:lstStyle>
            <a:lvl1pPr>
              <a:defRPr/>
            </a:lvl1pPr>
          </a:lstStyle>
          <a:p>
            <a:pPr>
              <a:defRPr/>
            </a:pPr>
            <a:fld id="{0ACD2FEA-0734-4C43-BA8D-F77FA28BD5C2}" type="slidenum">
              <a:rPr lang="en-US" altLang="en-US"/>
              <a:pPr>
                <a:defRPr/>
              </a:pPr>
              <a:t>‹#›</a:t>
            </a:fld>
            <a:endParaRPr lang="en-US" altLang="en-US"/>
          </a:p>
        </p:txBody>
      </p:sp>
    </p:spTree>
    <p:extLst>
      <p:ext uri="{BB962C8B-B14F-4D97-AF65-F5344CB8AC3E}">
        <p14:creationId xmlns:p14="http://schemas.microsoft.com/office/powerpoint/2010/main" val="114637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38E6EB95-61E4-4158-9986-6C5B4D6042AF}"/>
              </a:ext>
            </a:extLst>
          </p:cNvPr>
          <p:cNvSpPr>
            <a:spLocks noGrp="1" noChangeArrowheads="1"/>
          </p:cNvSpPr>
          <p:nvPr>
            <p:ph type="sldNum" sz="quarter" idx="4"/>
          </p:nvPr>
        </p:nvSpPr>
        <p:spPr bwMode="black">
          <a:xfrm>
            <a:off x="8382000" y="6313488"/>
            <a:ext cx="3048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spAutoFit/>
          </a:bodyPr>
          <a:lstStyle>
            <a:lvl1pPr algn="r" eaLnBrk="0" hangingPunct="0">
              <a:defRPr sz="900" b="1">
                <a:solidFill>
                  <a:srgbClr val="005288"/>
                </a:solidFill>
              </a:defRPr>
            </a:lvl1pPr>
          </a:lstStyle>
          <a:p>
            <a:pPr>
              <a:defRPr/>
            </a:pPr>
            <a:fld id="{0D58DCC2-F282-464A-8D5E-84D62296CF4F}" type="slidenum">
              <a:rPr lang="en-US" altLang="en-US"/>
              <a:pPr>
                <a:defRPr/>
              </a:pPr>
              <a:t>‹#›</a:t>
            </a:fld>
            <a:endParaRPr lang="en-US" altLang="en-US"/>
          </a:p>
        </p:txBody>
      </p:sp>
      <p:sp>
        <p:nvSpPr>
          <p:cNvPr id="1027" name="Rectangle 4">
            <a:extLst>
              <a:ext uri="{FF2B5EF4-FFF2-40B4-BE49-F238E27FC236}">
                <a16:creationId xmlns:a16="http://schemas.microsoft.com/office/drawing/2014/main" id="{9235D818-07EA-4612-AE48-5DC3DFDD960D}"/>
              </a:ext>
            </a:extLst>
          </p:cNvPr>
          <p:cNvSpPr>
            <a:spLocks noGrp="1" noChangeArrowheads="1"/>
          </p:cNvSpPr>
          <p:nvPr>
            <p:ph type="body" idx="1"/>
          </p:nvPr>
        </p:nvSpPr>
        <p:spPr bwMode="auto">
          <a:xfrm>
            <a:off x="838200" y="1371600"/>
            <a:ext cx="78486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8">
            <a:extLst>
              <a:ext uri="{FF2B5EF4-FFF2-40B4-BE49-F238E27FC236}">
                <a16:creationId xmlns:a16="http://schemas.microsoft.com/office/drawing/2014/main" id="{9D5786CF-1D08-4554-AC5B-81AA42D307E9}"/>
              </a:ext>
            </a:extLst>
          </p:cNvPr>
          <p:cNvSpPr>
            <a:spLocks noGrp="1" noChangeArrowheads="1"/>
          </p:cNvSpPr>
          <p:nvPr>
            <p:ph type="title"/>
          </p:nvPr>
        </p:nvSpPr>
        <p:spPr bwMode="auto">
          <a:xfrm>
            <a:off x="457200" y="1588"/>
            <a:ext cx="82296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cxnSp>
        <p:nvCxnSpPr>
          <p:cNvPr id="7" name="Straight Connector 6">
            <a:extLst>
              <a:ext uri="{FF2B5EF4-FFF2-40B4-BE49-F238E27FC236}">
                <a16:creationId xmlns:a16="http://schemas.microsoft.com/office/drawing/2014/main" id="{61FFDC9B-A872-4A3F-9171-7C3B03E815C7}"/>
              </a:ext>
            </a:extLst>
          </p:cNvPr>
          <p:cNvCxnSpPr/>
          <p:nvPr userDrawn="1"/>
        </p:nvCxnSpPr>
        <p:spPr>
          <a:xfrm>
            <a:off x="0" y="1219200"/>
            <a:ext cx="9144000" cy="0"/>
          </a:xfrm>
          <a:prstGeom prst="line">
            <a:avLst/>
          </a:prstGeom>
          <a:ln w="571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0EDAC6-7B4A-4389-A7FB-A393DC93CBF9}"/>
              </a:ext>
            </a:extLst>
          </p:cNvPr>
          <p:cNvCxnSpPr/>
          <p:nvPr userDrawn="1"/>
        </p:nvCxnSpPr>
        <p:spPr>
          <a:xfrm>
            <a:off x="0" y="6096000"/>
            <a:ext cx="9144000" cy="0"/>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69" r:id="rId1"/>
    <p:sldLayoutId id="2147484260" r:id="rId2"/>
    <p:sldLayoutId id="214748427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hf hdr="0" ftr="0" dt="0"/>
  <p:txStyles>
    <p:titleStyle>
      <a:lvl1pPr algn="l" rtl="0" eaLnBrk="0" fontAlgn="base" hangingPunct="0">
        <a:lnSpc>
          <a:spcPct val="90000"/>
        </a:lnSpc>
        <a:spcBef>
          <a:spcPct val="0"/>
        </a:spcBef>
        <a:spcAft>
          <a:spcPct val="0"/>
        </a:spcAft>
        <a:defRPr sz="3600" b="1" i="0" u="none">
          <a:solidFill>
            <a:srgbClr val="005288"/>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2pPr>
      <a:lvl3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3pPr>
      <a:lvl4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4pPr>
      <a:lvl5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4200">
          <a:solidFill>
            <a:schemeClr val="tx2"/>
          </a:solidFill>
          <a:latin typeface="Times New Roman" pitchFamily="18" charset="0"/>
        </a:defRPr>
      </a:lvl6pPr>
      <a:lvl7pPr marL="914400" algn="l" rtl="0" fontAlgn="base">
        <a:lnSpc>
          <a:spcPct val="90000"/>
        </a:lnSpc>
        <a:spcBef>
          <a:spcPct val="0"/>
        </a:spcBef>
        <a:spcAft>
          <a:spcPct val="0"/>
        </a:spcAft>
        <a:defRPr sz="4200">
          <a:solidFill>
            <a:schemeClr val="tx2"/>
          </a:solidFill>
          <a:latin typeface="Times New Roman" pitchFamily="18" charset="0"/>
        </a:defRPr>
      </a:lvl7pPr>
      <a:lvl8pPr marL="1371600" algn="l" rtl="0" fontAlgn="base">
        <a:lnSpc>
          <a:spcPct val="90000"/>
        </a:lnSpc>
        <a:spcBef>
          <a:spcPct val="0"/>
        </a:spcBef>
        <a:spcAft>
          <a:spcPct val="0"/>
        </a:spcAft>
        <a:defRPr sz="4200">
          <a:solidFill>
            <a:schemeClr val="tx2"/>
          </a:solidFill>
          <a:latin typeface="Times New Roman" pitchFamily="18" charset="0"/>
        </a:defRPr>
      </a:lvl8pPr>
      <a:lvl9pPr marL="1828800" algn="l" rtl="0" fontAlgn="base">
        <a:lnSpc>
          <a:spcPct val="90000"/>
        </a:lnSpc>
        <a:spcBef>
          <a:spcPct val="0"/>
        </a:spcBef>
        <a:spcAft>
          <a:spcPct val="0"/>
        </a:spcAft>
        <a:defRPr sz="4200">
          <a:solidFill>
            <a:schemeClr val="tx2"/>
          </a:solidFill>
          <a:latin typeface="Times New Roman" pitchFamily="18" charset="0"/>
        </a:defRPr>
      </a:lvl9pPr>
    </p:titleStyle>
    <p:bodyStyle>
      <a:lvl1pPr marL="230188" indent="-230188" algn="l" rtl="0" eaLnBrk="0" fontAlgn="base" hangingPunct="0">
        <a:spcBef>
          <a:spcPct val="60000"/>
        </a:spcBef>
        <a:spcAft>
          <a:spcPct val="0"/>
        </a:spcAft>
        <a:buClr>
          <a:srgbClr val="A50021"/>
        </a:buClr>
        <a:buSzPct val="100000"/>
        <a:buFont typeface="Arial" panose="020B0604020202020204" pitchFamily="34" charset="0"/>
        <a:buChar char="•"/>
        <a:defRPr sz="2200">
          <a:solidFill>
            <a:schemeClr val="tx1"/>
          </a:solidFill>
          <a:latin typeface="+mn-lt"/>
          <a:ea typeface="+mn-ea"/>
          <a:cs typeface="+mn-cs"/>
        </a:defRPr>
      </a:lvl1pPr>
      <a:lvl2pPr marL="573088" indent="-222250" algn="l" rtl="0" eaLnBrk="0" fontAlgn="base" hangingPunct="0">
        <a:spcBef>
          <a:spcPct val="30000"/>
        </a:spcBef>
        <a:spcAft>
          <a:spcPct val="0"/>
        </a:spcAft>
        <a:buClr>
          <a:srgbClr val="A50021"/>
        </a:buClr>
        <a:buSzPct val="100000"/>
        <a:buFont typeface="Arial" panose="020B0604020202020204" pitchFamily="34" charset="0"/>
        <a:buChar char="•"/>
        <a:defRPr b="0" i="0" u="none">
          <a:solidFill>
            <a:schemeClr val="tx1"/>
          </a:solidFill>
          <a:latin typeface="+mn-lt"/>
        </a:defRPr>
      </a:lvl2pPr>
      <a:lvl3pPr marL="80168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3pPr>
      <a:lvl4pPr marL="1028700" indent="-231775"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4pPr>
      <a:lvl5pPr marL="125253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5pPr>
      <a:lvl6pPr marL="2163763" indent="-222250" algn="l" rtl="0" fontAlgn="base">
        <a:spcBef>
          <a:spcPct val="30000"/>
        </a:spcBef>
        <a:spcAft>
          <a:spcPct val="0"/>
        </a:spcAft>
        <a:buClr>
          <a:schemeClr val="accent1"/>
        </a:buClr>
        <a:buFont typeface="Wingdings" pitchFamily="2" charset="2"/>
        <a:buChar char="§"/>
        <a:defRPr>
          <a:solidFill>
            <a:schemeClr val="tx2"/>
          </a:solidFill>
          <a:latin typeface="+mn-lt"/>
        </a:defRPr>
      </a:lvl6pPr>
      <a:lvl7pPr marL="2620963" indent="-222250" algn="l" rtl="0" fontAlgn="base">
        <a:spcBef>
          <a:spcPct val="30000"/>
        </a:spcBef>
        <a:spcAft>
          <a:spcPct val="0"/>
        </a:spcAft>
        <a:buClr>
          <a:schemeClr val="accent1"/>
        </a:buClr>
        <a:buFont typeface="Wingdings" pitchFamily="2" charset="2"/>
        <a:buChar char="§"/>
        <a:defRPr>
          <a:solidFill>
            <a:schemeClr val="tx2"/>
          </a:solidFill>
          <a:latin typeface="+mn-lt"/>
        </a:defRPr>
      </a:lvl7pPr>
      <a:lvl8pPr marL="3078163" indent="-222250" algn="l" rtl="0" fontAlgn="base">
        <a:spcBef>
          <a:spcPct val="30000"/>
        </a:spcBef>
        <a:spcAft>
          <a:spcPct val="0"/>
        </a:spcAft>
        <a:buClr>
          <a:schemeClr val="accent1"/>
        </a:buClr>
        <a:buFont typeface="Wingdings" pitchFamily="2" charset="2"/>
        <a:buChar char="§"/>
        <a:defRPr>
          <a:solidFill>
            <a:schemeClr val="tx2"/>
          </a:solidFill>
          <a:latin typeface="+mn-lt"/>
        </a:defRPr>
      </a:lvl8pPr>
      <a:lvl9pPr marL="3535363" indent="-222250" algn="l" rtl="0" fontAlgn="base">
        <a:spcBef>
          <a:spcPct val="30000"/>
        </a:spcBef>
        <a:spcAft>
          <a:spcPct val="0"/>
        </a:spcAft>
        <a:buClr>
          <a:schemeClr val="accent1"/>
        </a:buClr>
        <a:buFont typeface="Wingdings" pitchFamily="2" charset="2"/>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3E97-1EF2-4FE1-9B8B-DCB04C0C209F}"/>
              </a:ext>
            </a:extLst>
          </p:cNvPr>
          <p:cNvSpPr>
            <a:spLocks noGrp="1"/>
          </p:cNvSpPr>
          <p:nvPr>
            <p:ph type="title"/>
          </p:nvPr>
        </p:nvSpPr>
        <p:spPr>
          <a:xfrm>
            <a:off x="722313" y="3162300"/>
            <a:ext cx="7772400" cy="1355725"/>
          </a:xfrm>
        </p:spPr>
        <p:txBody>
          <a:bodyPr/>
          <a:lstStyle/>
          <a:p>
            <a:pPr>
              <a:lnSpc>
                <a:spcPct val="100000"/>
              </a:lnSpc>
              <a:spcBef>
                <a:spcPct val="60000"/>
              </a:spcBef>
              <a:buClr>
                <a:srgbClr val="A50021"/>
              </a:buClr>
              <a:buSzPct val="100000"/>
              <a:defRPr/>
            </a:pPr>
            <a:r>
              <a:rPr lang="en-US" altLang="en-US" sz="3600" b="1" dirty="0">
                <a:solidFill>
                  <a:schemeClr val="tx1"/>
                </a:solidFill>
                <a:ea typeface="+mn-ea"/>
                <a:cs typeface="+mn-cs"/>
              </a:rPr>
              <a:t>Unit 1: Basic Concepts in Benefit-Cost Analysis (BCA)</a:t>
            </a:r>
            <a:endParaRPr lang="en-US" sz="3600" b="1" dirty="0">
              <a:solidFill>
                <a:schemeClr val="tx1"/>
              </a:solidFill>
              <a:ea typeface="+mn-ea"/>
              <a:cs typeface="+mn-cs"/>
            </a:endParaRPr>
          </a:p>
        </p:txBody>
      </p:sp>
      <p:sp>
        <p:nvSpPr>
          <p:cNvPr id="6148" name="Slide Number Placeholder 3">
            <a:extLst>
              <a:ext uri="{FF2B5EF4-FFF2-40B4-BE49-F238E27FC236}">
                <a16:creationId xmlns:a16="http://schemas.microsoft.com/office/drawing/2014/main" id="{057983CC-A557-4092-9F55-48EBAD8FB87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DA2E67-3D3B-48B2-8C70-AE29031AE69F}" type="slidenum">
              <a:rPr lang="en-US" altLang="en-US" smtClean="0">
                <a:solidFill>
                  <a:srgbClr val="005288"/>
                </a:solidFill>
              </a:rPr>
              <a:pPr/>
              <a:t>1</a:t>
            </a:fld>
            <a:endParaRPr lang="en-US" altLang="en-US">
              <a:solidFill>
                <a:srgbClr val="0052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8ABF601-C74F-4953-8E4C-D5A424C9E89C}"/>
              </a:ext>
            </a:extLst>
          </p:cNvPr>
          <p:cNvSpPr>
            <a:spLocks noGrp="1" noChangeArrowheads="1"/>
          </p:cNvSpPr>
          <p:nvPr>
            <p:ph type="title"/>
          </p:nvPr>
        </p:nvSpPr>
        <p:spPr/>
        <p:txBody>
          <a:bodyPr/>
          <a:lstStyle/>
          <a:p>
            <a:r>
              <a:rPr lang="en-US" altLang="en-US" dirty="0"/>
              <a:t>How do we know if something is “worth it”? (3 of 3)</a:t>
            </a:r>
          </a:p>
        </p:txBody>
      </p:sp>
      <p:sp>
        <p:nvSpPr>
          <p:cNvPr id="3" name="Content Placeholder 2">
            <a:extLst>
              <a:ext uri="{FF2B5EF4-FFF2-40B4-BE49-F238E27FC236}">
                <a16:creationId xmlns:a16="http://schemas.microsoft.com/office/drawing/2014/main" id="{53572591-6569-4202-927E-1B1F846AEFCB}"/>
              </a:ext>
            </a:extLst>
          </p:cNvPr>
          <p:cNvSpPr>
            <a:spLocks noGrp="1"/>
          </p:cNvSpPr>
          <p:nvPr>
            <p:ph idx="1"/>
          </p:nvPr>
        </p:nvSpPr>
        <p:spPr>
          <a:xfrm>
            <a:off x="838200" y="1371600"/>
            <a:ext cx="4419600" cy="4343400"/>
          </a:xfrm>
        </p:spPr>
        <p:txBody>
          <a:bodyPr/>
          <a:lstStyle/>
          <a:p>
            <a:pPr>
              <a:defRPr/>
            </a:pPr>
            <a:r>
              <a:rPr lang="en-US" dirty="0"/>
              <a:t>Is it worth $1 million to:</a:t>
            </a:r>
          </a:p>
          <a:p>
            <a:pPr>
              <a:defRPr/>
            </a:pPr>
            <a:endParaRPr lang="en-US" dirty="0"/>
          </a:p>
          <a:p>
            <a:pPr marL="457200" indent="-457200">
              <a:buFont typeface="+mj-lt"/>
              <a:buAutoNum type="arabicPeriod"/>
              <a:defRPr/>
            </a:pPr>
            <a:r>
              <a:rPr lang="en-US" sz="2000" dirty="0"/>
              <a:t>Protect one vacation home?</a:t>
            </a:r>
          </a:p>
          <a:p>
            <a:pPr marL="457200" indent="-457200">
              <a:buFont typeface="+mj-lt"/>
              <a:buAutoNum type="arabicPeriod"/>
              <a:defRPr/>
            </a:pPr>
            <a:r>
              <a:rPr lang="en-US" sz="2000" dirty="0"/>
              <a:t>Protect one </a:t>
            </a:r>
            <a:r>
              <a:rPr lang="en-US" sz="2000"/>
              <a:t>government building </a:t>
            </a:r>
            <a:r>
              <a:rPr lang="en-US" sz="2000" dirty="0"/>
              <a:t>that floods infrequently?</a:t>
            </a:r>
          </a:p>
          <a:p>
            <a:pPr marL="457200" indent="-457200">
              <a:buFont typeface="+mj-lt"/>
              <a:buAutoNum type="arabicPeriod"/>
              <a:defRPr/>
            </a:pPr>
            <a:r>
              <a:rPr lang="en-US" sz="2000" dirty="0"/>
              <a:t>Protect a flood-prone hospital or wastewater treatment plant?</a:t>
            </a:r>
          </a:p>
          <a:p>
            <a:pPr marL="457200" indent="-457200">
              <a:buFont typeface="+mj-lt"/>
              <a:buAutoNum type="arabicPeriod"/>
              <a:defRPr/>
            </a:pPr>
            <a:r>
              <a:rPr lang="en-US" sz="2000" dirty="0"/>
              <a:t>Protect 150 flood-prone houses?</a:t>
            </a:r>
          </a:p>
        </p:txBody>
      </p:sp>
      <p:graphicFrame>
        <p:nvGraphicFramePr>
          <p:cNvPr id="5" name="Table 4">
            <a:extLst>
              <a:ext uri="{FF2B5EF4-FFF2-40B4-BE49-F238E27FC236}">
                <a16:creationId xmlns:a16="http://schemas.microsoft.com/office/drawing/2014/main" id="{E8D8344F-F10E-464F-A9E3-E1BA2E4AA9B3}"/>
              </a:ext>
            </a:extLst>
          </p:cNvPr>
          <p:cNvGraphicFramePr>
            <a:graphicFrameLocks noGrp="1"/>
          </p:cNvGraphicFramePr>
          <p:nvPr>
            <p:extLst>
              <p:ext uri="{D42A27DB-BD31-4B8C-83A1-F6EECF244321}">
                <p14:modId xmlns:p14="http://schemas.microsoft.com/office/powerpoint/2010/main" val="2297063432"/>
              </p:ext>
            </p:extLst>
          </p:nvPr>
        </p:nvGraphicFramePr>
        <p:xfrm>
          <a:off x="5257800" y="1524000"/>
          <a:ext cx="3505200" cy="3505200"/>
        </p:xfrm>
        <a:graphic>
          <a:graphicData uri="http://schemas.openxmlformats.org/drawingml/2006/table">
            <a:tbl>
              <a:tblPr firstRow="1" bandRow="1">
                <a:tableStyleId>{073A0DAA-6AF3-43AB-8588-CEC1D06C72B9}</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701040">
                <a:tc>
                  <a:txBody>
                    <a:bodyPr/>
                    <a:lstStyle/>
                    <a:p>
                      <a:pPr algn="ctr"/>
                      <a:r>
                        <a:rPr lang="en-US" dirty="0"/>
                        <a:t>Probably</a:t>
                      </a:r>
                    </a:p>
                  </a:txBody>
                  <a:tcPr anchor="ctr"/>
                </a:tc>
                <a:tc>
                  <a:txBody>
                    <a:bodyPr/>
                    <a:lstStyle/>
                    <a:p>
                      <a:pPr algn="ctr"/>
                      <a:r>
                        <a:rPr lang="en-US" dirty="0"/>
                        <a:t>Probably</a:t>
                      </a:r>
                      <a:r>
                        <a:rPr lang="en-US" baseline="0" dirty="0"/>
                        <a:t> Not</a:t>
                      </a:r>
                      <a:endParaRPr lang="en-US" dirty="0"/>
                    </a:p>
                  </a:txBody>
                  <a:tcPr anchor="ctr"/>
                </a:tc>
                <a:extLst>
                  <a:ext uri="{0D108BD9-81ED-4DB2-BD59-A6C34878D82A}">
                    <a16:rowId xmlns:a16="http://schemas.microsoft.com/office/drawing/2014/main" val="10000"/>
                  </a:ext>
                </a:extLst>
              </a:tr>
              <a:tr h="701040">
                <a:tc>
                  <a:txBody>
                    <a:bodyPr/>
                    <a:lstStyle/>
                    <a:p>
                      <a:endParaRPr lang="en-US" dirty="0"/>
                    </a:p>
                  </a:txBody>
                  <a:tcPr/>
                </a:tc>
                <a:tc>
                  <a:txBody>
                    <a:bodyPr/>
                    <a:lstStyle/>
                    <a:p>
                      <a:pPr algn="ctr"/>
                      <a:r>
                        <a:rPr lang="en-US" sz="3200" dirty="0">
                          <a:sym typeface="Wingdings" panose="05000000000000000000" pitchFamily="2" charset="2"/>
                        </a:rPr>
                        <a:t></a:t>
                      </a:r>
                      <a:endParaRPr lang="en-US" sz="3200" dirty="0"/>
                    </a:p>
                  </a:txBody>
                  <a:tcPr anchor="ctr"/>
                </a:tc>
                <a:extLst>
                  <a:ext uri="{0D108BD9-81ED-4DB2-BD59-A6C34878D82A}">
                    <a16:rowId xmlns:a16="http://schemas.microsoft.com/office/drawing/2014/main" val="10001"/>
                  </a:ext>
                </a:extLst>
              </a:tr>
              <a:tr h="701040">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ym typeface="Wingdings" panose="05000000000000000000" pitchFamily="2" charset="2"/>
                        </a:rPr>
                        <a:t></a:t>
                      </a:r>
                      <a:endParaRPr lang="en-US" sz="3200"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ym typeface="Wingdings" panose="05000000000000000000" pitchFamily="2" charset="2"/>
                        </a:rPr>
                        <a:t></a:t>
                      </a:r>
                      <a:endParaRPr lang="en-US" sz="3200" kern="1200" dirty="0">
                        <a:solidFill>
                          <a:schemeClr val="dk1"/>
                        </a:solidFill>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10003"/>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ym typeface="Wingdings" panose="05000000000000000000" pitchFamily="2" charset="2"/>
                        </a:rPr>
                        <a:t></a:t>
                      </a:r>
                      <a:endParaRPr lang="en-US" sz="3200" kern="1200" dirty="0">
                        <a:solidFill>
                          <a:schemeClr val="dk1"/>
                        </a:solidFill>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20484" name="Slide Number Placeholder 3">
            <a:extLst>
              <a:ext uri="{FF2B5EF4-FFF2-40B4-BE49-F238E27FC236}">
                <a16:creationId xmlns:a16="http://schemas.microsoft.com/office/drawing/2014/main" id="{8C73930B-D875-4E01-B162-913828C4E466}"/>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C65140-CD9B-4DF2-9384-F5178B6964B2}" type="slidenum">
              <a:rPr lang="en-US" altLang="en-US" smtClean="0">
                <a:solidFill>
                  <a:srgbClr val="005288"/>
                </a:solidFill>
              </a:rPr>
              <a:pPr/>
              <a:t>10</a:t>
            </a:fld>
            <a:endParaRPr lang="en-US" altLang="en-US">
              <a:solidFill>
                <a:srgbClr val="00528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7EDADE7-1F64-436F-934B-D532F6412C91}"/>
              </a:ext>
            </a:extLst>
          </p:cNvPr>
          <p:cNvSpPr>
            <a:spLocks noGrp="1" noChangeArrowheads="1"/>
          </p:cNvSpPr>
          <p:nvPr>
            <p:ph type="title"/>
          </p:nvPr>
        </p:nvSpPr>
        <p:spPr/>
        <p:txBody>
          <a:bodyPr/>
          <a:lstStyle/>
          <a:p>
            <a:r>
              <a:rPr lang="en-US" altLang="en-US"/>
              <a:t>Applications of BCA</a:t>
            </a:r>
          </a:p>
        </p:txBody>
      </p:sp>
      <p:sp>
        <p:nvSpPr>
          <p:cNvPr id="21507" name="Content Placeholder 2">
            <a:extLst>
              <a:ext uri="{FF2B5EF4-FFF2-40B4-BE49-F238E27FC236}">
                <a16:creationId xmlns:a16="http://schemas.microsoft.com/office/drawing/2014/main" id="{C59AB635-F414-41C3-85C0-A998DD82CF0B}"/>
              </a:ext>
            </a:extLst>
          </p:cNvPr>
          <p:cNvSpPr>
            <a:spLocks noGrp="1"/>
          </p:cNvSpPr>
          <p:nvPr>
            <p:ph idx="1"/>
          </p:nvPr>
        </p:nvSpPr>
        <p:spPr/>
        <p:txBody>
          <a:bodyPr/>
          <a:lstStyle/>
          <a:p>
            <a:pPr>
              <a:defRPr/>
            </a:pPr>
            <a:r>
              <a:rPr lang="en-US" altLang="en-US" dirty="0"/>
              <a:t>BCA can be used to determine if a single action is cost-effective in comparison to the status quo:</a:t>
            </a:r>
          </a:p>
          <a:p>
            <a:pPr lvl="1">
              <a:defRPr/>
            </a:pPr>
            <a:r>
              <a:rPr lang="en-US" altLang="en-US" dirty="0"/>
              <a:t>Should I replace that leaky toilet, or leave it as-is?</a:t>
            </a:r>
          </a:p>
          <a:p>
            <a:pPr>
              <a:defRPr/>
            </a:pPr>
            <a:r>
              <a:rPr lang="en-US" altLang="en-US" dirty="0"/>
              <a:t>Or it can be used to determine the most cost-effective option out of several:</a:t>
            </a:r>
          </a:p>
          <a:p>
            <a:pPr lvl="1">
              <a:defRPr/>
            </a:pPr>
            <a:r>
              <a:rPr lang="en-US" altLang="en-US" dirty="0"/>
              <a:t>Should I (1) replace the leaky toilet, (2) try to repair it, or (3) remodel my entire bathroom?</a:t>
            </a:r>
          </a:p>
          <a:p>
            <a:pPr marL="230188" lvl="1" indent="-230188">
              <a:spcBef>
                <a:spcPct val="60000"/>
              </a:spcBef>
              <a:defRPr/>
            </a:pPr>
            <a:r>
              <a:rPr lang="en-US" altLang="en-US" sz="2200" dirty="0">
                <a:ea typeface="+mn-ea"/>
                <a:cs typeface="+mn-cs"/>
              </a:rPr>
              <a:t>For hazard mitigation projects, we are usually doing the first way, since we do not require applicants to show that they are choosing the most cost-effective option.</a:t>
            </a:r>
          </a:p>
          <a:p>
            <a:pPr lvl="1">
              <a:defRPr/>
            </a:pPr>
            <a:endParaRPr lang="en-US" altLang="en-US" dirty="0"/>
          </a:p>
        </p:txBody>
      </p:sp>
      <p:sp>
        <p:nvSpPr>
          <p:cNvPr id="23556" name="Slide Number Placeholder 3">
            <a:extLst>
              <a:ext uri="{FF2B5EF4-FFF2-40B4-BE49-F238E27FC236}">
                <a16:creationId xmlns:a16="http://schemas.microsoft.com/office/drawing/2014/main" id="{CB26015F-4985-4F1D-B806-7F9B999B38A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EBBA10-7008-4616-B637-2F5B0EC88675}" type="slidenum">
              <a:rPr lang="en-US" altLang="en-US" smtClean="0">
                <a:solidFill>
                  <a:srgbClr val="005288"/>
                </a:solidFill>
              </a:rPr>
              <a:pPr/>
              <a:t>11</a:t>
            </a:fld>
            <a:endParaRPr lang="en-US" altLang="en-US">
              <a:solidFill>
                <a:srgbClr val="00528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143B03A-EEAE-4AF8-8F6C-526D76CE8934}"/>
              </a:ext>
            </a:extLst>
          </p:cNvPr>
          <p:cNvSpPr>
            <a:spLocks noGrp="1" noChangeArrowheads="1"/>
          </p:cNvSpPr>
          <p:nvPr>
            <p:ph type="title"/>
          </p:nvPr>
        </p:nvSpPr>
        <p:spPr/>
        <p:txBody>
          <a:bodyPr/>
          <a:lstStyle/>
          <a:p>
            <a:r>
              <a:rPr lang="en-US" altLang="en-US"/>
              <a:t>Why should I do a BCA?</a:t>
            </a:r>
          </a:p>
        </p:txBody>
      </p:sp>
      <p:sp>
        <p:nvSpPr>
          <p:cNvPr id="25603" name="Content Placeholder 2">
            <a:extLst>
              <a:ext uri="{FF2B5EF4-FFF2-40B4-BE49-F238E27FC236}">
                <a16:creationId xmlns:a16="http://schemas.microsoft.com/office/drawing/2014/main" id="{1E541D66-10A8-4818-9B84-44573ED3170F}"/>
              </a:ext>
            </a:extLst>
          </p:cNvPr>
          <p:cNvSpPr>
            <a:spLocks noGrp="1" noChangeArrowheads="1"/>
          </p:cNvSpPr>
          <p:nvPr>
            <p:ph idx="1"/>
          </p:nvPr>
        </p:nvSpPr>
        <p:spPr/>
        <p:txBody>
          <a:bodyPr/>
          <a:lstStyle/>
          <a:p>
            <a:r>
              <a:rPr lang="en-US" altLang="en-US" dirty="0"/>
              <a:t>Required component for HMA projects</a:t>
            </a:r>
          </a:p>
          <a:p>
            <a:r>
              <a:rPr lang="en-US" altLang="en-US" dirty="0"/>
              <a:t>Required for some 406 (Public Assistance) mitigation projects</a:t>
            </a:r>
          </a:p>
          <a:p>
            <a:r>
              <a:rPr lang="en-US" altLang="en-US" dirty="0"/>
              <a:t>Helps communities and sub-applicants make informed decisions about their risks and money and prioritize projects</a:t>
            </a:r>
          </a:p>
        </p:txBody>
      </p:sp>
      <p:sp>
        <p:nvSpPr>
          <p:cNvPr id="25604" name="Slide Number Placeholder 3">
            <a:extLst>
              <a:ext uri="{FF2B5EF4-FFF2-40B4-BE49-F238E27FC236}">
                <a16:creationId xmlns:a16="http://schemas.microsoft.com/office/drawing/2014/main" id="{33346924-C95E-4367-8A61-04EB3CE12A0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B8260F-D475-44CD-9DEA-6284174295F4}" type="slidenum">
              <a:rPr lang="en-US" altLang="en-US" smtClean="0">
                <a:solidFill>
                  <a:srgbClr val="005288"/>
                </a:solidFill>
              </a:rPr>
              <a:pPr/>
              <a:t>12</a:t>
            </a:fld>
            <a:endParaRPr lang="en-US" altLang="en-US">
              <a:solidFill>
                <a:srgbClr val="0052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8BD6518-B6A0-40DD-96BD-FDA5FFDDD2C3}"/>
              </a:ext>
            </a:extLst>
          </p:cNvPr>
          <p:cNvSpPr>
            <a:spLocks noGrp="1" noChangeArrowheads="1"/>
          </p:cNvSpPr>
          <p:nvPr>
            <p:ph type="title"/>
          </p:nvPr>
        </p:nvSpPr>
        <p:spPr/>
        <p:txBody>
          <a:bodyPr/>
          <a:lstStyle/>
          <a:p>
            <a:r>
              <a:rPr lang="en-US" altLang="en-US"/>
              <a:t>Other common BCA terms</a:t>
            </a:r>
          </a:p>
        </p:txBody>
      </p:sp>
      <p:sp>
        <p:nvSpPr>
          <p:cNvPr id="21507" name="Content Placeholder 2">
            <a:extLst>
              <a:ext uri="{FF2B5EF4-FFF2-40B4-BE49-F238E27FC236}">
                <a16:creationId xmlns:a16="http://schemas.microsoft.com/office/drawing/2014/main" id="{E84A71CE-A678-4626-BA9A-B0358983E1C2}"/>
              </a:ext>
            </a:extLst>
          </p:cNvPr>
          <p:cNvSpPr>
            <a:spLocks noGrp="1"/>
          </p:cNvSpPr>
          <p:nvPr>
            <p:ph idx="1"/>
          </p:nvPr>
        </p:nvSpPr>
        <p:spPr/>
        <p:txBody>
          <a:bodyPr/>
          <a:lstStyle/>
          <a:p>
            <a:pPr>
              <a:defRPr/>
            </a:pPr>
            <a:r>
              <a:rPr lang="en-US" altLang="en-US" b="1" dirty="0"/>
              <a:t>Discount rate</a:t>
            </a:r>
          </a:p>
          <a:p>
            <a:pPr>
              <a:defRPr/>
            </a:pPr>
            <a:r>
              <a:rPr lang="en-US" altLang="en-US" b="1" dirty="0"/>
              <a:t>Net present value</a:t>
            </a:r>
          </a:p>
          <a:p>
            <a:pPr marL="0" indent="0">
              <a:buFont typeface="Arial" panose="020B0604020202020204" pitchFamily="34" charset="0"/>
              <a:buNone/>
              <a:defRPr/>
            </a:pPr>
            <a:endParaRPr lang="en-US" altLang="en-US" b="1" dirty="0">
              <a:solidFill>
                <a:srgbClr val="FF6600"/>
              </a:solidFill>
            </a:endParaRPr>
          </a:p>
        </p:txBody>
      </p:sp>
      <p:sp>
        <p:nvSpPr>
          <p:cNvPr id="27652" name="Slide Number Placeholder 3">
            <a:extLst>
              <a:ext uri="{FF2B5EF4-FFF2-40B4-BE49-F238E27FC236}">
                <a16:creationId xmlns:a16="http://schemas.microsoft.com/office/drawing/2014/main" id="{2C2BAE90-23FA-4881-B0C2-DB6B24C5C375}"/>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510F2B-BCE3-4663-A9FB-3D1A61267B6D}" type="slidenum">
              <a:rPr lang="en-US" altLang="en-US" smtClean="0">
                <a:solidFill>
                  <a:srgbClr val="005288"/>
                </a:solidFill>
              </a:rPr>
              <a:pPr/>
              <a:t>13</a:t>
            </a:fld>
            <a:endParaRPr lang="en-US" altLang="en-US">
              <a:solidFill>
                <a:srgbClr val="00528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8BB368C-FF43-47BD-8A62-017A4771A015}"/>
              </a:ext>
            </a:extLst>
          </p:cNvPr>
          <p:cNvSpPr>
            <a:spLocks noGrp="1" noChangeArrowheads="1"/>
          </p:cNvSpPr>
          <p:nvPr>
            <p:ph type="title"/>
          </p:nvPr>
        </p:nvSpPr>
        <p:spPr/>
        <p:txBody>
          <a:bodyPr/>
          <a:lstStyle/>
          <a:p>
            <a:r>
              <a:rPr lang="en-US" altLang="en-US" dirty="0"/>
              <a:t>Discount rate</a:t>
            </a:r>
          </a:p>
        </p:txBody>
      </p:sp>
      <p:sp>
        <p:nvSpPr>
          <p:cNvPr id="28675" name="Content Placeholder 2">
            <a:extLst>
              <a:ext uri="{FF2B5EF4-FFF2-40B4-BE49-F238E27FC236}">
                <a16:creationId xmlns:a16="http://schemas.microsoft.com/office/drawing/2014/main" id="{DE6926AD-E834-4462-950B-03874DCEC0A3}"/>
              </a:ext>
            </a:extLst>
          </p:cNvPr>
          <p:cNvSpPr>
            <a:spLocks noGrp="1" noChangeArrowheads="1"/>
          </p:cNvSpPr>
          <p:nvPr>
            <p:ph idx="1"/>
          </p:nvPr>
        </p:nvSpPr>
        <p:spPr/>
        <p:txBody>
          <a:bodyPr/>
          <a:lstStyle/>
          <a:p>
            <a:r>
              <a:rPr lang="en-US" altLang="en-US" dirty="0"/>
              <a:t>If I offered you $100 today, or $100 one year from now, which would you choose? Why?</a:t>
            </a:r>
          </a:p>
          <a:p>
            <a:pPr lvl="1"/>
            <a:r>
              <a:rPr lang="en-US" altLang="en-US" dirty="0"/>
              <a:t>$100 invested today might result in $106 one year from now.</a:t>
            </a:r>
          </a:p>
          <a:p>
            <a:pPr lvl="1"/>
            <a:r>
              <a:rPr lang="en-US" altLang="en-US" dirty="0"/>
              <a:t>$100 one year from now might only buy $97 worth of goods.</a:t>
            </a:r>
          </a:p>
          <a:p>
            <a:r>
              <a:rPr lang="en-US" altLang="en-US" dirty="0"/>
              <a:t>Because benefits are worth more if they are experienced sooner, future benefits must be discounted. The rate at which benefits decline in value each year is the </a:t>
            </a:r>
            <a:r>
              <a:rPr lang="en-US" altLang="en-US" b="1" dirty="0"/>
              <a:t>discount rate</a:t>
            </a:r>
            <a:r>
              <a:rPr lang="en-US" altLang="en-US" dirty="0"/>
              <a:t>.</a:t>
            </a:r>
          </a:p>
          <a:p>
            <a:pPr lvl="1"/>
            <a:r>
              <a:rPr lang="en-US" altLang="en-US" dirty="0"/>
              <a:t>Federally-funded mitigation projects must use a discount rate of 7%, which is set by the U.S. Office of Management and Budget (OMB). We’ll discuss this more in Unit 3.</a:t>
            </a:r>
          </a:p>
          <a:p>
            <a:endParaRPr lang="en-US" altLang="en-US" dirty="0"/>
          </a:p>
        </p:txBody>
      </p:sp>
      <p:sp>
        <p:nvSpPr>
          <p:cNvPr id="28676" name="Slide Number Placeholder 3">
            <a:extLst>
              <a:ext uri="{FF2B5EF4-FFF2-40B4-BE49-F238E27FC236}">
                <a16:creationId xmlns:a16="http://schemas.microsoft.com/office/drawing/2014/main" id="{A02C49C6-CD98-437D-8685-81F1E4EAB8A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8E528F-016B-4EC2-8EFB-637B0A68EF1F}" type="slidenum">
              <a:rPr lang="en-US" altLang="en-US" smtClean="0">
                <a:solidFill>
                  <a:srgbClr val="005288"/>
                </a:solidFill>
              </a:rPr>
              <a:pPr/>
              <a:t>14</a:t>
            </a:fld>
            <a:endParaRPr lang="en-US" altLang="en-US">
              <a:solidFill>
                <a:srgbClr val="0052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461C54B-A3F1-4910-9A0A-703A1E7C198C}"/>
              </a:ext>
            </a:extLst>
          </p:cNvPr>
          <p:cNvSpPr>
            <a:spLocks noGrp="1" noChangeArrowheads="1"/>
          </p:cNvSpPr>
          <p:nvPr>
            <p:ph type="title"/>
          </p:nvPr>
        </p:nvSpPr>
        <p:spPr/>
        <p:txBody>
          <a:bodyPr/>
          <a:lstStyle/>
          <a:p>
            <a:r>
              <a:rPr lang="en-US" altLang="en-US" dirty="0"/>
              <a:t>Discount rate (cont.)</a:t>
            </a:r>
          </a:p>
        </p:txBody>
      </p:sp>
      <p:sp>
        <p:nvSpPr>
          <p:cNvPr id="30723" name="Content Placeholder 2">
            <a:extLst>
              <a:ext uri="{FF2B5EF4-FFF2-40B4-BE49-F238E27FC236}">
                <a16:creationId xmlns:a16="http://schemas.microsoft.com/office/drawing/2014/main" id="{EBCAEDF9-73EC-44AC-858A-C0EAD2021B29}"/>
              </a:ext>
            </a:extLst>
          </p:cNvPr>
          <p:cNvSpPr>
            <a:spLocks noGrp="1" noChangeArrowheads="1"/>
          </p:cNvSpPr>
          <p:nvPr>
            <p:ph idx="1"/>
          </p:nvPr>
        </p:nvSpPr>
        <p:spPr>
          <a:xfrm>
            <a:off x="838200" y="1371600"/>
            <a:ext cx="7848600" cy="1676400"/>
          </a:xfrm>
        </p:spPr>
        <p:txBody>
          <a:bodyPr/>
          <a:lstStyle/>
          <a:p>
            <a:r>
              <a:rPr lang="en-US" altLang="en-US"/>
              <a:t>Example: Let’s say I have a mitigation project with $100 in benefits in Year 1. With a discount rate of 7%, my annual benefits would be as follows:</a:t>
            </a:r>
          </a:p>
          <a:p>
            <a:endParaRPr lang="en-US" altLang="en-US"/>
          </a:p>
        </p:txBody>
      </p:sp>
      <p:graphicFrame>
        <p:nvGraphicFramePr>
          <p:cNvPr id="7" name="Chart 6" descr="Sample chart showing the effects of a seven percent discount rate for a hundred dollar benefits in year one and seventy-five dollars in benefits in year five. ">
            <a:extLst>
              <a:ext uri="{FF2B5EF4-FFF2-40B4-BE49-F238E27FC236}">
                <a16:creationId xmlns:a16="http://schemas.microsoft.com/office/drawing/2014/main" id="{AB4C01C0-A9D1-4BBE-8A8B-1C97A8FA38E8}"/>
              </a:ext>
            </a:extLst>
          </p:cNvPr>
          <p:cNvGraphicFramePr>
            <a:graphicFrameLocks/>
          </p:cNvGraphicFramePr>
          <p:nvPr>
            <p:extLst>
              <p:ext uri="{D42A27DB-BD31-4B8C-83A1-F6EECF244321}">
                <p14:modId xmlns:p14="http://schemas.microsoft.com/office/powerpoint/2010/main" val="3024051307"/>
              </p:ext>
            </p:extLst>
          </p:nvPr>
        </p:nvGraphicFramePr>
        <p:xfrm>
          <a:off x="2209800" y="2743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0724" name="Slide Number Placeholder 3">
            <a:extLst>
              <a:ext uri="{FF2B5EF4-FFF2-40B4-BE49-F238E27FC236}">
                <a16:creationId xmlns:a16="http://schemas.microsoft.com/office/drawing/2014/main" id="{327BD287-5E92-4EE8-B4DF-D58542FD1D6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5DBB71-4CA8-41B1-890B-FB6BB3193AF9}" type="slidenum">
              <a:rPr lang="en-US" altLang="en-US" smtClean="0">
                <a:solidFill>
                  <a:srgbClr val="005288"/>
                </a:solidFill>
              </a:rPr>
              <a:pPr/>
              <a:t>15</a:t>
            </a:fld>
            <a:endParaRPr lang="en-US" altLang="en-US">
              <a:solidFill>
                <a:srgbClr val="00528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3C54C18-9A27-4CD7-97D4-5D1519C61888}"/>
              </a:ext>
            </a:extLst>
          </p:cNvPr>
          <p:cNvSpPr>
            <a:spLocks noGrp="1" noChangeArrowheads="1"/>
          </p:cNvSpPr>
          <p:nvPr>
            <p:ph type="title"/>
          </p:nvPr>
        </p:nvSpPr>
        <p:spPr/>
        <p:txBody>
          <a:bodyPr/>
          <a:lstStyle/>
          <a:p>
            <a:r>
              <a:rPr lang="en-US" altLang="en-US" dirty="0"/>
              <a:t>Net present value, 1 of 6</a:t>
            </a:r>
          </a:p>
        </p:txBody>
      </p:sp>
      <p:sp>
        <p:nvSpPr>
          <p:cNvPr id="31747" name="Content Placeholder 2">
            <a:extLst>
              <a:ext uri="{FF2B5EF4-FFF2-40B4-BE49-F238E27FC236}">
                <a16:creationId xmlns:a16="http://schemas.microsoft.com/office/drawing/2014/main" id="{92472D6E-85F1-499B-B8B9-41F59A464C68}"/>
              </a:ext>
            </a:extLst>
          </p:cNvPr>
          <p:cNvSpPr>
            <a:spLocks noGrp="1" noChangeArrowheads="1"/>
          </p:cNvSpPr>
          <p:nvPr>
            <p:ph idx="1"/>
          </p:nvPr>
        </p:nvSpPr>
        <p:spPr/>
        <p:txBody>
          <a:bodyPr/>
          <a:lstStyle/>
          <a:p>
            <a:r>
              <a:rPr lang="en-US" altLang="en-US" b="1" dirty="0"/>
              <a:t>Net present value (NPV) </a:t>
            </a:r>
            <a:r>
              <a:rPr lang="en-US" altLang="en-US" dirty="0"/>
              <a:t>is the value today of benefits that you will receive in the future, minus the value today of costs that you will incur in the future.</a:t>
            </a:r>
          </a:p>
          <a:p>
            <a:r>
              <a:rPr lang="en-US" altLang="en-US" dirty="0"/>
              <a:t>A positive NPV indicates that something is a good investment.</a:t>
            </a:r>
          </a:p>
        </p:txBody>
      </p:sp>
      <p:grpSp>
        <p:nvGrpSpPr>
          <p:cNvPr id="31749" name="Group 4" descr="Equation representing the calculation of net present value">
            <a:extLst>
              <a:ext uri="{FF2B5EF4-FFF2-40B4-BE49-F238E27FC236}">
                <a16:creationId xmlns:a16="http://schemas.microsoft.com/office/drawing/2014/main" id="{4807ACA2-257B-4E55-A63A-84A2BD88220E}"/>
              </a:ext>
            </a:extLst>
          </p:cNvPr>
          <p:cNvGrpSpPr>
            <a:grpSpLocks/>
          </p:cNvGrpSpPr>
          <p:nvPr/>
        </p:nvGrpSpPr>
        <p:grpSpPr bwMode="auto">
          <a:xfrm>
            <a:off x="1828800" y="4038600"/>
            <a:ext cx="5715000" cy="923925"/>
            <a:chOff x="1295769" y="4204900"/>
            <a:chExt cx="5714631" cy="923330"/>
          </a:xfrm>
        </p:grpSpPr>
        <p:sp>
          <p:nvSpPr>
            <p:cNvPr id="31750" name="TextBox 1">
              <a:extLst>
                <a:ext uri="{FF2B5EF4-FFF2-40B4-BE49-F238E27FC236}">
                  <a16:creationId xmlns:a16="http://schemas.microsoft.com/office/drawing/2014/main" id="{9939DA0D-5058-4712-A68E-18E610A27B5E}"/>
                </a:ext>
              </a:extLst>
            </p:cNvPr>
            <p:cNvSpPr txBox="1">
              <a:spLocks noChangeArrowheads="1"/>
            </p:cNvSpPr>
            <p:nvPr/>
          </p:nvSpPr>
          <p:spPr bwMode="auto">
            <a:xfrm>
              <a:off x="1295769" y="4204900"/>
              <a:ext cx="18571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Future benefits (in today’s dollars)</a:t>
              </a:r>
            </a:p>
          </p:txBody>
        </p:sp>
        <p:sp>
          <p:nvSpPr>
            <p:cNvPr id="31751" name="TextBox 5">
              <a:extLst>
                <a:ext uri="{FF2B5EF4-FFF2-40B4-BE49-F238E27FC236}">
                  <a16:creationId xmlns:a16="http://schemas.microsoft.com/office/drawing/2014/main" id="{7B5FD422-691F-4CE9-A3D4-420697883EF9}"/>
                </a:ext>
              </a:extLst>
            </p:cNvPr>
            <p:cNvSpPr txBox="1">
              <a:spLocks noChangeArrowheads="1"/>
            </p:cNvSpPr>
            <p:nvPr/>
          </p:nvSpPr>
          <p:spPr bwMode="auto">
            <a:xfrm>
              <a:off x="3208381" y="4204900"/>
              <a:ext cx="182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Costs </a:t>
              </a:r>
            </a:p>
            <a:p>
              <a:pPr algn="ctr"/>
              <a:r>
                <a:rPr lang="en-US" altLang="en-US" b="1"/>
                <a:t>(in today’s dollars)</a:t>
              </a:r>
            </a:p>
          </p:txBody>
        </p:sp>
        <p:sp>
          <p:nvSpPr>
            <p:cNvPr id="31752" name="TextBox 6">
              <a:extLst>
                <a:ext uri="{FF2B5EF4-FFF2-40B4-BE49-F238E27FC236}">
                  <a16:creationId xmlns:a16="http://schemas.microsoft.com/office/drawing/2014/main" id="{FDEB1FA7-2E9F-4ECD-B88F-36E0A50CBC0F}"/>
                </a:ext>
              </a:extLst>
            </p:cNvPr>
            <p:cNvSpPr txBox="1">
              <a:spLocks noChangeArrowheads="1"/>
            </p:cNvSpPr>
            <p:nvPr/>
          </p:nvSpPr>
          <p:spPr bwMode="auto">
            <a:xfrm>
              <a:off x="5181600" y="4343399"/>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Net Present Value (NPV)</a:t>
              </a:r>
            </a:p>
          </p:txBody>
        </p:sp>
        <p:sp>
          <p:nvSpPr>
            <p:cNvPr id="31753" name="TextBox 2">
              <a:extLst>
                <a:ext uri="{FF2B5EF4-FFF2-40B4-BE49-F238E27FC236}">
                  <a16:creationId xmlns:a16="http://schemas.microsoft.com/office/drawing/2014/main" id="{693FD5DB-1284-47EB-AD2A-0B8B7A44DCAE}"/>
                </a:ext>
              </a:extLst>
            </p:cNvPr>
            <p:cNvSpPr txBox="1">
              <a:spLocks noChangeArrowheads="1"/>
            </p:cNvSpPr>
            <p:nvPr/>
          </p:nvSpPr>
          <p:spPr bwMode="auto">
            <a:xfrm>
              <a:off x="4862282" y="44819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sp>
          <p:nvSpPr>
            <p:cNvPr id="31754" name="TextBox 3">
              <a:extLst>
                <a:ext uri="{FF2B5EF4-FFF2-40B4-BE49-F238E27FC236}">
                  <a16:creationId xmlns:a16="http://schemas.microsoft.com/office/drawing/2014/main" id="{339F9D8A-4D38-40D3-A17B-0DD390BB52CD}"/>
                </a:ext>
              </a:extLst>
            </p:cNvPr>
            <p:cNvSpPr txBox="1">
              <a:spLocks noChangeArrowheads="1"/>
            </p:cNvSpPr>
            <p:nvPr/>
          </p:nvSpPr>
          <p:spPr bwMode="auto">
            <a:xfrm>
              <a:off x="3127139" y="4445836"/>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grpSp>
      <p:sp>
        <p:nvSpPr>
          <p:cNvPr id="31748" name="Slide Number Placeholder 3">
            <a:extLst>
              <a:ext uri="{FF2B5EF4-FFF2-40B4-BE49-F238E27FC236}">
                <a16:creationId xmlns:a16="http://schemas.microsoft.com/office/drawing/2014/main" id="{90A6F196-D879-488D-AD09-C47EE3045DC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AA812C-4AE3-4045-955E-399C720B5958}" type="slidenum">
              <a:rPr lang="en-US" altLang="en-US" smtClean="0">
                <a:solidFill>
                  <a:srgbClr val="005288"/>
                </a:solidFill>
              </a:rPr>
              <a:pPr/>
              <a:t>16</a:t>
            </a:fld>
            <a:endParaRPr lang="en-US" altLang="en-US">
              <a:solidFill>
                <a:srgbClr val="00528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04E862E-72E3-4540-84CB-B76E6879AB8B}"/>
              </a:ext>
            </a:extLst>
          </p:cNvPr>
          <p:cNvSpPr>
            <a:spLocks noGrp="1" noChangeArrowheads="1"/>
          </p:cNvSpPr>
          <p:nvPr>
            <p:ph type="title"/>
          </p:nvPr>
        </p:nvSpPr>
        <p:spPr/>
        <p:txBody>
          <a:bodyPr/>
          <a:lstStyle/>
          <a:p>
            <a:r>
              <a:rPr lang="en-US" altLang="en-US" dirty="0"/>
              <a:t>Net present value, 2 of 6 </a:t>
            </a:r>
          </a:p>
        </p:txBody>
      </p:sp>
      <p:sp>
        <p:nvSpPr>
          <p:cNvPr id="32771" name="Content Placeholder 2">
            <a:extLst>
              <a:ext uri="{FF2B5EF4-FFF2-40B4-BE49-F238E27FC236}">
                <a16:creationId xmlns:a16="http://schemas.microsoft.com/office/drawing/2014/main" id="{05E6C16F-12B5-41EC-943E-9C2EE7FF9D5A}"/>
              </a:ext>
            </a:extLst>
          </p:cNvPr>
          <p:cNvSpPr>
            <a:spLocks noGrp="1" noChangeArrowheads="1"/>
          </p:cNvSpPr>
          <p:nvPr>
            <p:ph idx="1"/>
          </p:nvPr>
        </p:nvSpPr>
        <p:spPr/>
        <p:txBody>
          <a:bodyPr/>
          <a:lstStyle/>
          <a:p>
            <a:r>
              <a:rPr lang="en-US" altLang="en-US"/>
              <a:t>Example: Let’s say I would like to rent out my basement. In order to make the space rentable, I will have to spend $25,000 to renovate it and get a certificate of occupancy. The basement will rent for $1,000 per month, and I plan to rent it out over a period of 3 years.</a:t>
            </a:r>
          </a:p>
          <a:p>
            <a:r>
              <a:rPr lang="en-US" altLang="en-US"/>
              <a:t>Is this a good investment? How can I figure this out?</a:t>
            </a:r>
          </a:p>
        </p:txBody>
      </p:sp>
      <p:sp>
        <p:nvSpPr>
          <p:cNvPr id="32772" name="Slide Number Placeholder 3">
            <a:extLst>
              <a:ext uri="{FF2B5EF4-FFF2-40B4-BE49-F238E27FC236}">
                <a16:creationId xmlns:a16="http://schemas.microsoft.com/office/drawing/2014/main" id="{80E26C50-9AFC-4AC7-AA2E-DF93C7FB8CB8}"/>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BC7C0-65F5-4663-A481-8A73A2B741C2}" type="slidenum">
              <a:rPr lang="en-US" altLang="en-US" smtClean="0">
                <a:solidFill>
                  <a:srgbClr val="005288"/>
                </a:solidFill>
              </a:rPr>
              <a:pPr/>
              <a:t>17</a:t>
            </a:fld>
            <a:endParaRPr lang="en-US" altLang="en-US">
              <a:solidFill>
                <a:srgbClr val="00528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EED23AA-9122-42C9-B860-28AF70EACA03}"/>
              </a:ext>
            </a:extLst>
          </p:cNvPr>
          <p:cNvSpPr>
            <a:spLocks noGrp="1" noChangeArrowheads="1"/>
          </p:cNvSpPr>
          <p:nvPr>
            <p:ph type="title"/>
          </p:nvPr>
        </p:nvSpPr>
        <p:spPr/>
        <p:txBody>
          <a:bodyPr/>
          <a:lstStyle/>
          <a:p>
            <a:r>
              <a:rPr lang="en-US" altLang="en-US" dirty="0"/>
              <a:t>Net present value, 3 of 6</a:t>
            </a:r>
          </a:p>
        </p:txBody>
      </p:sp>
      <p:sp>
        <p:nvSpPr>
          <p:cNvPr id="34819" name="Content Placeholder 2">
            <a:extLst>
              <a:ext uri="{FF2B5EF4-FFF2-40B4-BE49-F238E27FC236}">
                <a16:creationId xmlns:a16="http://schemas.microsoft.com/office/drawing/2014/main" id="{BA7465E9-0E5F-4D10-9343-6FEC4061AA45}"/>
              </a:ext>
            </a:extLst>
          </p:cNvPr>
          <p:cNvSpPr>
            <a:spLocks noGrp="1" noChangeArrowheads="1"/>
          </p:cNvSpPr>
          <p:nvPr>
            <p:ph idx="1"/>
          </p:nvPr>
        </p:nvSpPr>
        <p:spPr>
          <a:xfrm>
            <a:off x="838200" y="2895600"/>
            <a:ext cx="7848600" cy="2819400"/>
          </a:xfrm>
        </p:spPr>
        <p:txBody>
          <a:bodyPr/>
          <a:lstStyle/>
          <a:p>
            <a:r>
              <a:rPr lang="en-US" altLang="en-US"/>
              <a:t>In Year 1, my benefits from renting out my basement are $1,000 x 12 = $12,000.</a:t>
            </a:r>
          </a:p>
          <a:p>
            <a:r>
              <a:rPr lang="en-US" altLang="en-US"/>
              <a:t>What are my benefits in Year 2 if I assume a 7% discount rate? (Hint: The answer is not $12,000.)</a:t>
            </a:r>
          </a:p>
        </p:txBody>
      </p:sp>
      <p:grpSp>
        <p:nvGrpSpPr>
          <p:cNvPr id="34821" name="Group 4" descr="Equation representing the calculation of net present value">
            <a:extLst>
              <a:ext uri="{FF2B5EF4-FFF2-40B4-BE49-F238E27FC236}">
                <a16:creationId xmlns:a16="http://schemas.microsoft.com/office/drawing/2014/main" id="{98FD5AB5-E070-41B9-B344-284AFA05E684}"/>
              </a:ext>
            </a:extLst>
          </p:cNvPr>
          <p:cNvGrpSpPr>
            <a:grpSpLocks/>
          </p:cNvGrpSpPr>
          <p:nvPr/>
        </p:nvGrpSpPr>
        <p:grpSpPr bwMode="auto">
          <a:xfrm>
            <a:off x="1828800" y="1595438"/>
            <a:ext cx="5715000" cy="922337"/>
            <a:chOff x="1295769" y="4204900"/>
            <a:chExt cx="5714631" cy="923330"/>
          </a:xfrm>
        </p:grpSpPr>
        <p:sp>
          <p:nvSpPr>
            <p:cNvPr id="34823" name="TextBox 5">
              <a:extLst>
                <a:ext uri="{FF2B5EF4-FFF2-40B4-BE49-F238E27FC236}">
                  <a16:creationId xmlns:a16="http://schemas.microsoft.com/office/drawing/2014/main" id="{3B501725-065B-4F0E-983F-86A4D6CFAAC9}"/>
                </a:ext>
              </a:extLst>
            </p:cNvPr>
            <p:cNvSpPr txBox="1">
              <a:spLocks noChangeArrowheads="1"/>
            </p:cNvSpPr>
            <p:nvPr/>
          </p:nvSpPr>
          <p:spPr bwMode="auto">
            <a:xfrm>
              <a:off x="1295769" y="4204900"/>
              <a:ext cx="18571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Future benefits (in today’s dollars)</a:t>
              </a:r>
            </a:p>
          </p:txBody>
        </p:sp>
        <p:sp>
          <p:nvSpPr>
            <p:cNvPr id="34824" name="TextBox 6">
              <a:extLst>
                <a:ext uri="{FF2B5EF4-FFF2-40B4-BE49-F238E27FC236}">
                  <a16:creationId xmlns:a16="http://schemas.microsoft.com/office/drawing/2014/main" id="{27460014-6794-420A-A9ED-280F6623D8B5}"/>
                </a:ext>
              </a:extLst>
            </p:cNvPr>
            <p:cNvSpPr txBox="1">
              <a:spLocks noChangeArrowheads="1"/>
            </p:cNvSpPr>
            <p:nvPr/>
          </p:nvSpPr>
          <p:spPr bwMode="auto">
            <a:xfrm>
              <a:off x="3208381" y="4204900"/>
              <a:ext cx="182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Costs </a:t>
              </a:r>
            </a:p>
            <a:p>
              <a:pPr algn="ctr"/>
              <a:r>
                <a:rPr lang="en-US" altLang="en-US" b="1" dirty="0"/>
                <a:t>(in today’s dollars)</a:t>
              </a:r>
            </a:p>
          </p:txBody>
        </p:sp>
        <p:sp>
          <p:nvSpPr>
            <p:cNvPr id="34825" name="TextBox 7">
              <a:extLst>
                <a:ext uri="{FF2B5EF4-FFF2-40B4-BE49-F238E27FC236}">
                  <a16:creationId xmlns:a16="http://schemas.microsoft.com/office/drawing/2014/main" id="{C03BAEF7-996F-4958-8584-41F7430CA3AD}"/>
                </a:ext>
              </a:extLst>
            </p:cNvPr>
            <p:cNvSpPr txBox="1">
              <a:spLocks noChangeArrowheads="1"/>
            </p:cNvSpPr>
            <p:nvPr/>
          </p:nvSpPr>
          <p:spPr bwMode="auto">
            <a:xfrm>
              <a:off x="5181600" y="4343399"/>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Net Present Value (NPV)</a:t>
              </a:r>
            </a:p>
          </p:txBody>
        </p:sp>
        <p:sp>
          <p:nvSpPr>
            <p:cNvPr id="34826" name="TextBox 8">
              <a:extLst>
                <a:ext uri="{FF2B5EF4-FFF2-40B4-BE49-F238E27FC236}">
                  <a16:creationId xmlns:a16="http://schemas.microsoft.com/office/drawing/2014/main" id="{F240FA78-1099-4136-843B-7B2BF6F4A788}"/>
                </a:ext>
              </a:extLst>
            </p:cNvPr>
            <p:cNvSpPr txBox="1">
              <a:spLocks noChangeArrowheads="1"/>
            </p:cNvSpPr>
            <p:nvPr/>
          </p:nvSpPr>
          <p:spPr bwMode="auto">
            <a:xfrm>
              <a:off x="4862282" y="44819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sp>
          <p:nvSpPr>
            <p:cNvPr id="34827" name="TextBox 9">
              <a:extLst>
                <a:ext uri="{FF2B5EF4-FFF2-40B4-BE49-F238E27FC236}">
                  <a16:creationId xmlns:a16="http://schemas.microsoft.com/office/drawing/2014/main" id="{67866079-6BC7-458B-8B85-00BE7FD71E4F}"/>
                </a:ext>
              </a:extLst>
            </p:cNvPr>
            <p:cNvSpPr txBox="1">
              <a:spLocks noChangeArrowheads="1"/>
            </p:cNvSpPr>
            <p:nvPr/>
          </p:nvSpPr>
          <p:spPr bwMode="auto">
            <a:xfrm>
              <a:off x="3127139" y="4445836"/>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grpSp>
      <p:sp>
        <p:nvSpPr>
          <p:cNvPr id="2" name="Oval 1" descr="Gold oval highlighting Future benefits in todays dollars">
            <a:extLst>
              <a:ext uri="{FF2B5EF4-FFF2-40B4-BE49-F238E27FC236}">
                <a16:creationId xmlns:a16="http://schemas.microsoft.com/office/drawing/2014/main" id="{E4E3624A-3059-474B-B327-B5CEE3AF18DC}"/>
              </a:ext>
            </a:extLst>
          </p:cNvPr>
          <p:cNvSpPr/>
          <p:nvPr/>
        </p:nvSpPr>
        <p:spPr>
          <a:xfrm>
            <a:off x="1524000" y="1371600"/>
            <a:ext cx="2397125" cy="1295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0" name="Slide Number Placeholder 3">
            <a:extLst>
              <a:ext uri="{FF2B5EF4-FFF2-40B4-BE49-F238E27FC236}">
                <a16:creationId xmlns:a16="http://schemas.microsoft.com/office/drawing/2014/main" id="{D48CFE65-AC6F-49D4-BC8F-E78521B59C96}"/>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35EDCD-F0AC-4897-84BE-3F9E4D78FA52}" type="slidenum">
              <a:rPr lang="en-US" altLang="en-US" smtClean="0">
                <a:solidFill>
                  <a:srgbClr val="005288"/>
                </a:solidFill>
              </a:rPr>
              <a:pPr/>
              <a:t>18</a:t>
            </a:fld>
            <a:endParaRPr lang="en-US" altLang="en-US">
              <a:solidFill>
                <a:srgbClr val="00528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6C62926-F220-487E-AD75-3CBDDF5F6235}"/>
              </a:ext>
            </a:extLst>
          </p:cNvPr>
          <p:cNvSpPr>
            <a:spLocks noGrp="1" noChangeArrowheads="1"/>
          </p:cNvSpPr>
          <p:nvPr>
            <p:ph type="title"/>
          </p:nvPr>
        </p:nvSpPr>
        <p:spPr/>
        <p:txBody>
          <a:bodyPr/>
          <a:lstStyle/>
          <a:p>
            <a:r>
              <a:rPr lang="en-US" altLang="en-US" dirty="0"/>
              <a:t>Net present value, 4 of 6</a:t>
            </a:r>
          </a:p>
        </p:txBody>
      </p:sp>
      <p:grpSp>
        <p:nvGrpSpPr>
          <p:cNvPr id="35845" name="Group 4" descr="Equation representing the calculation of net present value">
            <a:extLst>
              <a:ext uri="{FF2B5EF4-FFF2-40B4-BE49-F238E27FC236}">
                <a16:creationId xmlns:a16="http://schemas.microsoft.com/office/drawing/2014/main" id="{71670CBF-95F8-4E0E-BF8F-E3CF2194674A}"/>
              </a:ext>
            </a:extLst>
          </p:cNvPr>
          <p:cNvGrpSpPr>
            <a:grpSpLocks/>
          </p:cNvGrpSpPr>
          <p:nvPr/>
        </p:nvGrpSpPr>
        <p:grpSpPr bwMode="auto">
          <a:xfrm>
            <a:off x="1828800" y="1595438"/>
            <a:ext cx="5715000" cy="922337"/>
            <a:chOff x="1295769" y="4204900"/>
            <a:chExt cx="5714631" cy="923330"/>
          </a:xfrm>
        </p:grpSpPr>
        <p:sp>
          <p:nvSpPr>
            <p:cNvPr id="35851" name="TextBox 5">
              <a:extLst>
                <a:ext uri="{FF2B5EF4-FFF2-40B4-BE49-F238E27FC236}">
                  <a16:creationId xmlns:a16="http://schemas.microsoft.com/office/drawing/2014/main" id="{8B42F1D2-60CB-47E1-A161-3D213C1F3898}"/>
                </a:ext>
              </a:extLst>
            </p:cNvPr>
            <p:cNvSpPr txBox="1">
              <a:spLocks noChangeArrowheads="1"/>
            </p:cNvSpPr>
            <p:nvPr/>
          </p:nvSpPr>
          <p:spPr bwMode="auto">
            <a:xfrm>
              <a:off x="1295769" y="4204900"/>
              <a:ext cx="18571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Future benefits (in today’s dollars)</a:t>
              </a:r>
            </a:p>
          </p:txBody>
        </p:sp>
        <p:sp>
          <p:nvSpPr>
            <p:cNvPr id="35852" name="TextBox 6">
              <a:extLst>
                <a:ext uri="{FF2B5EF4-FFF2-40B4-BE49-F238E27FC236}">
                  <a16:creationId xmlns:a16="http://schemas.microsoft.com/office/drawing/2014/main" id="{8B9F3691-9257-4FF9-9A23-8FACA6CF881E}"/>
                </a:ext>
              </a:extLst>
            </p:cNvPr>
            <p:cNvSpPr txBox="1">
              <a:spLocks noChangeArrowheads="1"/>
            </p:cNvSpPr>
            <p:nvPr/>
          </p:nvSpPr>
          <p:spPr bwMode="auto">
            <a:xfrm>
              <a:off x="3208381" y="4204900"/>
              <a:ext cx="182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Costs </a:t>
              </a:r>
            </a:p>
            <a:p>
              <a:pPr algn="ctr"/>
              <a:r>
                <a:rPr lang="en-US" altLang="en-US" b="1"/>
                <a:t>(in today’s dollars)</a:t>
              </a:r>
            </a:p>
          </p:txBody>
        </p:sp>
        <p:sp>
          <p:nvSpPr>
            <p:cNvPr id="35853" name="TextBox 7">
              <a:extLst>
                <a:ext uri="{FF2B5EF4-FFF2-40B4-BE49-F238E27FC236}">
                  <a16:creationId xmlns:a16="http://schemas.microsoft.com/office/drawing/2014/main" id="{4B6ADE87-E40F-4869-99E0-9A8FE40A8D3C}"/>
                </a:ext>
              </a:extLst>
            </p:cNvPr>
            <p:cNvSpPr txBox="1">
              <a:spLocks noChangeArrowheads="1"/>
            </p:cNvSpPr>
            <p:nvPr/>
          </p:nvSpPr>
          <p:spPr bwMode="auto">
            <a:xfrm>
              <a:off x="5181600" y="4343399"/>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Net Present Value (NPV)</a:t>
              </a:r>
            </a:p>
          </p:txBody>
        </p:sp>
        <p:sp>
          <p:nvSpPr>
            <p:cNvPr id="35854" name="TextBox 8">
              <a:extLst>
                <a:ext uri="{FF2B5EF4-FFF2-40B4-BE49-F238E27FC236}">
                  <a16:creationId xmlns:a16="http://schemas.microsoft.com/office/drawing/2014/main" id="{70435638-4B11-4439-9355-97094994AFD7}"/>
                </a:ext>
              </a:extLst>
            </p:cNvPr>
            <p:cNvSpPr txBox="1">
              <a:spLocks noChangeArrowheads="1"/>
            </p:cNvSpPr>
            <p:nvPr/>
          </p:nvSpPr>
          <p:spPr bwMode="auto">
            <a:xfrm>
              <a:off x="4862282" y="44819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sp>
          <p:nvSpPr>
            <p:cNvPr id="35855" name="TextBox 9">
              <a:extLst>
                <a:ext uri="{FF2B5EF4-FFF2-40B4-BE49-F238E27FC236}">
                  <a16:creationId xmlns:a16="http://schemas.microsoft.com/office/drawing/2014/main" id="{12F34931-E59C-4E1F-B142-88BC20DD3E9D}"/>
                </a:ext>
              </a:extLst>
            </p:cNvPr>
            <p:cNvSpPr txBox="1">
              <a:spLocks noChangeArrowheads="1"/>
            </p:cNvSpPr>
            <p:nvPr/>
          </p:nvSpPr>
          <p:spPr bwMode="auto">
            <a:xfrm>
              <a:off x="3127139" y="4445836"/>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grpSp>
      <p:sp>
        <p:nvSpPr>
          <p:cNvPr id="2" name="Oval 1" descr="Gold oval highlighting Future benefits in todays dollars">
            <a:extLst>
              <a:ext uri="{FF2B5EF4-FFF2-40B4-BE49-F238E27FC236}">
                <a16:creationId xmlns:a16="http://schemas.microsoft.com/office/drawing/2014/main" id="{999D5B8F-E85C-4696-B47F-22157B4DF5ED}"/>
              </a:ext>
            </a:extLst>
          </p:cNvPr>
          <p:cNvSpPr/>
          <p:nvPr/>
        </p:nvSpPr>
        <p:spPr>
          <a:xfrm>
            <a:off x="1524000" y="1371600"/>
            <a:ext cx="2397125" cy="1295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8" name="TextBox 13">
            <a:extLst>
              <a:ext uri="{FF2B5EF4-FFF2-40B4-BE49-F238E27FC236}">
                <a16:creationId xmlns:a16="http://schemas.microsoft.com/office/drawing/2014/main" id="{94CE7E93-D3ED-4803-97A5-6C7A11CF8FD2}"/>
              </a:ext>
            </a:extLst>
          </p:cNvPr>
          <p:cNvSpPr txBox="1">
            <a:spLocks noChangeArrowheads="1"/>
          </p:cNvSpPr>
          <p:nvPr/>
        </p:nvSpPr>
        <p:spPr bwMode="auto">
          <a:xfrm>
            <a:off x="1676400" y="2805113"/>
            <a:ext cx="7446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Benefits are reduced by 7% each year over the 3-year period:</a:t>
            </a:r>
          </a:p>
        </p:txBody>
      </p:sp>
      <p:graphicFrame>
        <p:nvGraphicFramePr>
          <p:cNvPr id="16" name="Chart 15" descr="Chart showing the reduction of benefits over a three year period from twelve thousand dollars to ten thousand three hundred seventy nine dollars">
            <a:extLst>
              <a:ext uri="{FF2B5EF4-FFF2-40B4-BE49-F238E27FC236}">
                <a16:creationId xmlns:a16="http://schemas.microsoft.com/office/drawing/2014/main" id="{3E753DB3-867B-4AF8-A9A3-65DCA696CC12}"/>
              </a:ext>
            </a:extLst>
          </p:cNvPr>
          <p:cNvGraphicFramePr>
            <a:graphicFrameLocks/>
          </p:cNvGraphicFramePr>
          <p:nvPr>
            <p:extLst>
              <p:ext uri="{D42A27DB-BD31-4B8C-83A1-F6EECF244321}">
                <p14:modId xmlns:p14="http://schemas.microsoft.com/office/powerpoint/2010/main" val="2991267360"/>
              </p:ext>
            </p:extLst>
          </p:nvPr>
        </p:nvGraphicFramePr>
        <p:xfrm>
          <a:off x="2832822" y="2982290"/>
          <a:ext cx="4107006" cy="2464204"/>
        </p:xfrm>
        <a:graphic>
          <a:graphicData uri="http://schemas.openxmlformats.org/drawingml/2006/chart">
            <c:chart xmlns:c="http://schemas.openxmlformats.org/drawingml/2006/chart" xmlns:r="http://schemas.openxmlformats.org/officeDocument/2006/relationships" r:id="rId3"/>
          </a:graphicData>
        </a:graphic>
      </p:graphicFrame>
      <p:sp>
        <p:nvSpPr>
          <p:cNvPr id="35847" name="TextBox 12" descr="Sum equals thirty three thousand five hundred thirty nine.">
            <a:extLst>
              <a:ext uri="{FF2B5EF4-FFF2-40B4-BE49-F238E27FC236}">
                <a16:creationId xmlns:a16="http://schemas.microsoft.com/office/drawing/2014/main" id="{5792F10E-C811-42B2-A7ED-02507494EA3D}"/>
              </a:ext>
            </a:extLst>
          </p:cNvPr>
          <p:cNvSpPr txBox="1">
            <a:spLocks noChangeArrowheads="1"/>
          </p:cNvSpPr>
          <p:nvPr/>
        </p:nvSpPr>
        <p:spPr bwMode="auto">
          <a:xfrm>
            <a:off x="3592513" y="5586413"/>
            <a:ext cx="1755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Sum = $33,539</a:t>
            </a:r>
          </a:p>
        </p:txBody>
      </p:sp>
      <p:sp>
        <p:nvSpPr>
          <p:cNvPr id="15" name="Oval 14" descr="Gold oval highlighting thirty three thousand five hundred thirty nine dollars">
            <a:extLst>
              <a:ext uri="{FF2B5EF4-FFF2-40B4-BE49-F238E27FC236}">
                <a16:creationId xmlns:a16="http://schemas.microsoft.com/office/drawing/2014/main" id="{E6E70FA8-567E-4313-8ED5-C121A1ACA052}"/>
              </a:ext>
            </a:extLst>
          </p:cNvPr>
          <p:cNvSpPr/>
          <p:nvPr/>
        </p:nvSpPr>
        <p:spPr>
          <a:xfrm>
            <a:off x="4259263" y="5491163"/>
            <a:ext cx="1177925" cy="5588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4" name="Slide Number Placeholder 3">
            <a:extLst>
              <a:ext uri="{FF2B5EF4-FFF2-40B4-BE49-F238E27FC236}">
                <a16:creationId xmlns:a16="http://schemas.microsoft.com/office/drawing/2014/main" id="{89BC94A4-4439-41F6-8890-52E2AC56CDE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11B80F-C1F2-4D63-A566-38B1D7DD6EBE}" type="slidenum">
              <a:rPr lang="en-US" altLang="en-US" smtClean="0">
                <a:solidFill>
                  <a:srgbClr val="005288"/>
                </a:solidFill>
              </a:rPr>
              <a:pPr/>
              <a:t>19</a:t>
            </a:fld>
            <a:endParaRPr lang="en-US" altLang="en-US">
              <a:solidFill>
                <a:srgbClr val="00528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10195BD-BEE2-4B48-B6E4-112B1F3B6505}"/>
              </a:ext>
            </a:extLst>
          </p:cNvPr>
          <p:cNvSpPr>
            <a:spLocks noGrp="1" noChangeArrowheads="1"/>
          </p:cNvSpPr>
          <p:nvPr>
            <p:ph type="title"/>
          </p:nvPr>
        </p:nvSpPr>
        <p:spPr/>
        <p:txBody>
          <a:bodyPr/>
          <a:lstStyle/>
          <a:p>
            <a:r>
              <a:rPr lang="en-US" altLang="en-US"/>
              <a:t>Unit 1 Overview</a:t>
            </a:r>
          </a:p>
        </p:txBody>
      </p:sp>
      <p:sp>
        <p:nvSpPr>
          <p:cNvPr id="7171" name="Content Placeholder 2">
            <a:extLst>
              <a:ext uri="{FF2B5EF4-FFF2-40B4-BE49-F238E27FC236}">
                <a16:creationId xmlns:a16="http://schemas.microsoft.com/office/drawing/2014/main" id="{A7CA8908-84F9-4FA5-85EC-D98938E8DEF4}"/>
              </a:ext>
            </a:extLst>
          </p:cNvPr>
          <p:cNvSpPr>
            <a:spLocks noGrp="1" noChangeArrowheads="1"/>
          </p:cNvSpPr>
          <p:nvPr>
            <p:ph idx="1"/>
          </p:nvPr>
        </p:nvSpPr>
        <p:spPr/>
        <p:txBody>
          <a:bodyPr/>
          <a:lstStyle/>
          <a:p>
            <a:r>
              <a:rPr lang="en-US" altLang="en-US" dirty="0"/>
              <a:t>Introduce students to the basic concepts behind Benefit-Cost Analysis (BCA).</a:t>
            </a:r>
          </a:p>
          <a:p>
            <a:r>
              <a:rPr lang="en-US" altLang="en-US" dirty="0"/>
              <a:t>Introduce students to the role of the BCA in Hazard Mitigation Assistance (HMA) grants.</a:t>
            </a:r>
          </a:p>
          <a:p>
            <a:r>
              <a:rPr lang="en-US" altLang="en-US" dirty="0"/>
              <a:t>Introduce students to the basic terms used when discussing BCA.</a:t>
            </a:r>
          </a:p>
        </p:txBody>
      </p:sp>
      <p:sp>
        <p:nvSpPr>
          <p:cNvPr id="7172" name="Slide Number Placeholder 3">
            <a:extLst>
              <a:ext uri="{FF2B5EF4-FFF2-40B4-BE49-F238E27FC236}">
                <a16:creationId xmlns:a16="http://schemas.microsoft.com/office/drawing/2014/main" id="{DD426C85-D590-406B-9044-E1A80E73A895}"/>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CB6DA9-3F82-4A4C-B247-C6E9907C2EB7}" type="slidenum">
              <a:rPr lang="en-US" altLang="en-US" smtClean="0">
                <a:solidFill>
                  <a:srgbClr val="005288"/>
                </a:solidFill>
              </a:rPr>
              <a:pPr/>
              <a:t>2</a:t>
            </a:fld>
            <a:endParaRPr lang="en-US" altLang="en-US">
              <a:solidFill>
                <a:srgbClr val="00528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57D4BB5-FAD8-4DAF-B598-2DE80C5E6188}"/>
              </a:ext>
            </a:extLst>
          </p:cNvPr>
          <p:cNvSpPr>
            <a:spLocks noGrp="1" noChangeArrowheads="1"/>
          </p:cNvSpPr>
          <p:nvPr>
            <p:ph type="title"/>
          </p:nvPr>
        </p:nvSpPr>
        <p:spPr/>
        <p:txBody>
          <a:bodyPr/>
          <a:lstStyle/>
          <a:p>
            <a:r>
              <a:rPr lang="en-US" altLang="en-US" dirty="0"/>
              <a:t>Net present value, 5 of 6</a:t>
            </a:r>
          </a:p>
        </p:txBody>
      </p:sp>
      <p:grpSp>
        <p:nvGrpSpPr>
          <p:cNvPr id="36869" name="Group 4" descr="Equation representing the calculation of net present value">
            <a:extLst>
              <a:ext uri="{FF2B5EF4-FFF2-40B4-BE49-F238E27FC236}">
                <a16:creationId xmlns:a16="http://schemas.microsoft.com/office/drawing/2014/main" id="{4E887BB1-7479-4D48-B77C-19940A4B1C79}"/>
              </a:ext>
            </a:extLst>
          </p:cNvPr>
          <p:cNvGrpSpPr>
            <a:grpSpLocks/>
          </p:cNvGrpSpPr>
          <p:nvPr/>
        </p:nvGrpSpPr>
        <p:grpSpPr bwMode="auto">
          <a:xfrm>
            <a:off x="1828800" y="1595438"/>
            <a:ext cx="5715000" cy="922337"/>
            <a:chOff x="1295769" y="4204900"/>
            <a:chExt cx="5714631" cy="923330"/>
          </a:xfrm>
        </p:grpSpPr>
        <p:sp>
          <p:nvSpPr>
            <p:cNvPr id="36873" name="TextBox 5">
              <a:extLst>
                <a:ext uri="{FF2B5EF4-FFF2-40B4-BE49-F238E27FC236}">
                  <a16:creationId xmlns:a16="http://schemas.microsoft.com/office/drawing/2014/main" id="{D4D39173-C015-4225-8BCF-A41624D42647}"/>
                </a:ext>
              </a:extLst>
            </p:cNvPr>
            <p:cNvSpPr txBox="1">
              <a:spLocks noChangeArrowheads="1"/>
            </p:cNvSpPr>
            <p:nvPr/>
          </p:nvSpPr>
          <p:spPr bwMode="auto">
            <a:xfrm>
              <a:off x="1295769" y="4204900"/>
              <a:ext cx="18571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Future benefits (in today’s dollars)</a:t>
              </a:r>
            </a:p>
          </p:txBody>
        </p:sp>
        <p:sp>
          <p:nvSpPr>
            <p:cNvPr id="36874" name="TextBox 6">
              <a:extLst>
                <a:ext uri="{FF2B5EF4-FFF2-40B4-BE49-F238E27FC236}">
                  <a16:creationId xmlns:a16="http://schemas.microsoft.com/office/drawing/2014/main" id="{3F4D3E97-1E7E-4E55-A3C2-26B2319CEE0D}"/>
                </a:ext>
              </a:extLst>
            </p:cNvPr>
            <p:cNvSpPr txBox="1">
              <a:spLocks noChangeArrowheads="1"/>
            </p:cNvSpPr>
            <p:nvPr/>
          </p:nvSpPr>
          <p:spPr bwMode="auto">
            <a:xfrm>
              <a:off x="3208381" y="4204900"/>
              <a:ext cx="182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Costs </a:t>
              </a:r>
            </a:p>
            <a:p>
              <a:pPr algn="ctr"/>
              <a:r>
                <a:rPr lang="en-US" altLang="en-US" b="1"/>
                <a:t>(in today’s dollars)</a:t>
              </a:r>
            </a:p>
          </p:txBody>
        </p:sp>
        <p:sp>
          <p:nvSpPr>
            <p:cNvPr id="36875" name="TextBox 7">
              <a:extLst>
                <a:ext uri="{FF2B5EF4-FFF2-40B4-BE49-F238E27FC236}">
                  <a16:creationId xmlns:a16="http://schemas.microsoft.com/office/drawing/2014/main" id="{D72DA7B9-B2FE-4C04-808E-9F3E5B0370D9}"/>
                </a:ext>
              </a:extLst>
            </p:cNvPr>
            <p:cNvSpPr txBox="1">
              <a:spLocks noChangeArrowheads="1"/>
            </p:cNvSpPr>
            <p:nvPr/>
          </p:nvSpPr>
          <p:spPr bwMode="auto">
            <a:xfrm>
              <a:off x="5181600" y="4343399"/>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Net Present Value (NPV)</a:t>
              </a:r>
            </a:p>
          </p:txBody>
        </p:sp>
        <p:sp>
          <p:nvSpPr>
            <p:cNvPr id="36876" name="TextBox 8">
              <a:extLst>
                <a:ext uri="{FF2B5EF4-FFF2-40B4-BE49-F238E27FC236}">
                  <a16:creationId xmlns:a16="http://schemas.microsoft.com/office/drawing/2014/main" id="{8C33A6EA-7381-4416-BFA1-A070FCED050B}"/>
                </a:ext>
              </a:extLst>
            </p:cNvPr>
            <p:cNvSpPr txBox="1">
              <a:spLocks noChangeArrowheads="1"/>
            </p:cNvSpPr>
            <p:nvPr/>
          </p:nvSpPr>
          <p:spPr bwMode="auto">
            <a:xfrm>
              <a:off x="4862282" y="44819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sp>
          <p:nvSpPr>
            <p:cNvPr id="36877" name="TextBox 9">
              <a:extLst>
                <a:ext uri="{FF2B5EF4-FFF2-40B4-BE49-F238E27FC236}">
                  <a16:creationId xmlns:a16="http://schemas.microsoft.com/office/drawing/2014/main" id="{3EB2BDB1-D5BC-480D-9320-BD68EC5F01E6}"/>
                </a:ext>
              </a:extLst>
            </p:cNvPr>
            <p:cNvSpPr txBox="1">
              <a:spLocks noChangeArrowheads="1"/>
            </p:cNvSpPr>
            <p:nvPr/>
          </p:nvSpPr>
          <p:spPr bwMode="auto">
            <a:xfrm>
              <a:off x="3127139" y="4445836"/>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grpSp>
      <p:sp>
        <p:nvSpPr>
          <p:cNvPr id="2" name="Oval 1" descr="Gold oval highlighting costs in todays dollars">
            <a:extLst>
              <a:ext uri="{FF2B5EF4-FFF2-40B4-BE49-F238E27FC236}">
                <a16:creationId xmlns:a16="http://schemas.microsoft.com/office/drawing/2014/main" id="{F081D197-6CB1-4C36-BE38-D5EFD8528CCC}"/>
              </a:ext>
            </a:extLst>
          </p:cNvPr>
          <p:cNvSpPr/>
          <p:nvPr/>
        </p:nvSpPr>
        <p:spPr>
          <a:xfrm>
            <a:off x="3921125" y="1409700"/>
            <a:ext cx="1474788" cy="1295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67" name="Content Placeholder 2">
            <a:extLst>
              <a:ext uri="{FF2B5EF4-FFF2-40B4-BE49-F238E27FC236}">
                <a16:creationId xmlns:a16="http://schemas.microsoft.com/office/drawing/2014/main" id="{BC7E4480-D67E-4C8A-B0CC-EBB70511FA61}"/>
              </a:ext>
            </a:extLst>
          </p:cNvPr>
          <p:cNvSpPr>
            <a:spLocks noGrp="1" noChangeArrowheads="1"/>
          </p:cNvSpPr>
          <p:nvPr>
            <p:ph idx="1"/>
          </p:nvPr>
        </p:nvSpPr>
        <p:spPr>
          <a:xfrm>
            <a:off x="838200" y="2895600"/>
            <a:ext cx="7848600" cy="1066800"/>
          </a:xfrm>
        </p:spPr>
        <p:txBody>
          <a:bodyPr/>
          <a:lstStyle/>
          <a:p>
            <a:r>
              <a:rPr lang="en-US" altLang="en-US"/>
              <a:t>In this very simplified example, my costs are my original investment:</a:t>
            </a:r>
          </a:p>
        </p:txBody>
      </p:sp>
      <p:sp>
        <p:nvSpPr>
          <p:cNvPr id="36871" name="TextBox 2" descr="Twenty five thousand dollars">
            <a:extLst>
              <a:ext uri="{FF2B5EF4-FFF2-40B4-BE49-F238E27FC236}">
                <a16:creationId xmlns:a16="http://schemas.microsoft.com/office/drawing/2014/main" id="{D2E836FF-665F-49F4-8390-DEE32573063B}"/>
              </a:ext>
            </a:extLst>
          </p:cNvPr>
          <p:cNvSpPr txBox="1">
            <a:spLocks noChangeArrowheads="1"/>
          </p:cNvSpPr>
          <p:nvPr/>
        </p:nvSpPr>
        <p:spPr bwMode="auto">
          <a:xfrm>
            <a:off x="3790950" y="3922713"/>
            <a:ext cx="1298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$25,000</a:t>
            </a:r>
          </a:p>
        </p:txBody>
      </p:sp>
      <p:sp>
        <p:nvSpPr>
          <p:cNvPr id="13" name="Oval 12" descr="Gold oval highlighting twenty five thousand dollars">
            <a:extLst>
              <a:ext uri="{FF2B5EF4-FFF2-40B4-BE49-F238E27FC236}">
                <a16:creationId xmlns:a16="http://schemas.microsoft.com/office/drawing/2014/main" id="{61E8DA50-E6A2-48C3-A798-F0D933EDA8B3}"/>
              </a:ext>
            </a:extLst>
          </p:cNvPr>
          <p:cNvSpPr/>
          <p:nvPr/>
        </p:nvSpPr>
        <p:spPr>
          <a:xfrm>
            <a:off x="3643313" y="3789363"/>
            <a:ext cx="1574800" cy="72707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68" name="Slide Number Placeholder 3">
            <a:extLst>
              <a:ext uri="{FF2B5EF4-FFF2-40B4-BE49-F238E27FC236}">
                <a16:creationId xmlns:a16="http://schemas.microsoft.com/office/drawing/2014/main" id="{E40E011C-44DA-4AC4-9D92-23D783584E7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F7F705-C5A0-4BC2-A7F5-C66063ED7FCD}" type="slidenum">
              <a:rPr lang="en-US" altLang="en-US" smtClean="0">
                <a:solidFill>
                  <a:srgbClr val="005288"/>
                </a:solidFill>
              </a:rPr>
              <a:pPr/>
              <a:t>20</a:t>
            </a:fld>
            <a:endParaRPr lang="en-US" altLang="en-US">
              <a:solidFill>
                <a:srgbClr val="00528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3BF328E-17F3-4895-935A-5455CFA81D18}"/>
              </a:ext>
            </a:extLst>
          </p:cNvPr>
          <p:cNvSpPr>
            <a:spLocks noGrp="1" noChangeArrowheads="1"/>
          </p:cNvSpPr>
          <p:nvPr>
            <p:ph type="title"/>
          </p:nvPr>
        </p:nvSpPr>
        <p:spPr/>
        <p:txBody>
          <a:bodyPr/>
          <a:lstStyle/>
          <a:p>
            <a:r>
              <a:rPr lang="en-US" altLang="en-US" dirty="0"/>
              <a:t>Net present value, 6 of 6</a:t>
            </a:r>
          </a:p>
        </p:txBody>
      </p:sp>
      <p:grpSp>
        <p:nvGrpSpPr>
          <p:cNvPr id="37893" name="Group 4" descr="Equation representing the calculation of net present value">
            <a:extLst>
              <a:ext uri="{FF2B5EF4-FFF2-40B4-BE49-F238E27FC236}">
                <a16:creationId xmlns:a16="http://schemas.microsoft.com/office/drawing/2014/main" id="{4E2B4829-1DAB-4B61-9900-68E9F6F04C12}"/>
              </a:ext>
            </a:extLst>
          </p:cNvPr>
          <p:cNvGrpSpPr>
            <a:grpSpLocks/>
          </p:cNvGrpSpPr>
          <p:nvPr/>
        </p:nvGrpSpPr>
        <p:grpSpPr bwMode="auto">
          <a:xfrm>
            <a:off x="1828800" y="1595438"/>
            <a:ext cx="5715000" cy="922337"/>
            <a:chOff x="1295769" y="4204900"/>
            <a:chExt cx="5714631" cy="923330"/>
          </a:xfrm>
        </p:grpSpPr>
        <p:sp>
          <p:nvSpPr>
            <p:cNvPr id="37902" name="TextBox 5">
              <a:extLst>
                <a:ext uri="{FF2B5EF4-FFF2-40B4-BE49-F238E27FC236}">
                  <a16:creationId xmlns:a16="http://schemas.microsoft.com/office/drawing/2014/main" id="{514E663F-135A-4C67-AC67-07D81291F3A5}"/>
                </a:ext>
              </a:extLst>
            </p:cNvPr>
            <p:cNvSpPr txBox="1">
              <a:spLocks noChangeArrowheads="1"/>
            </p:cNvSpPr>
            <p:nvPr/>
          </p:nvSpPr>
          <p:spPr bwMode="auto">
            <a:xfrm>
              <a:off x="1295769" y="4204900"/>
              <a:ext cx="18571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Future benefits (in today’s dollars)</a:t>
              </a:r>
            </a:p>
          </p:txBody>
        </p:sp>
        <p:sp>
          <p:nvSpPr>
            <p:cNvPr id="37903" name="TextBox 6">
              <a:extLst>
                <a:ext uri="{FF2B5EF4-FFF2-40B4-BE49-F238E27FC236}">
                  <a16:creationId xmlns:a16="http://schemas.microsoft.com/office/drawing/2014/main" id="{AC4BE533-6671-4CEA-9E1A-0876498224C0}"/>
                </a:ext>
              </a:extLst>
            </p:cNvPr>
            <p:cNvSpPr txBox="1">
              <a:spLocks noChangeArrowheads="1"/>
            </p:cNvSpPr>
            <p:nvPr/>
          </p:nvSpPr>
          <p:spPr bwMode="auto">
            <a:xfrm>
              <a:off x="3208381" y="4204900"/>
              <a:ext cx="182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Costs </a:t>
              </a:r>
            </a:p>
            <a:p>
              <a:pPr algn="ctr"/>
              <a:r>
                <a:rPr lang="en-US" altLang="en-US" b="1"/>
                <a:t>(in today’s dollars)</a:t>
              </a:r>
            </a:p>
          </p:txBody>
        </p:sp>
        <p:sp>
          <p:nvSpPr>
            <p:cNvPr id="37904" name="TextBox 7">
              <a:extLst>
                <a:ext uri="{FF2B5EF4-FFF2-40B4-BE49-F238E27FC236}">
                  <a16:creationId xmlns:a16="http://schemas.microsoft.com/office/drawing/2014/main" id="{24B19F45-3327-460C-8E60-5436C0072072}"/>
                </a:ext>
              </a:extLst>
            </p:cNvPr>
            <p:cNvSpPr txBox="1">
              <a:spLocks noChangeArrowheads="1"/>
            </p:cNvSpPr>
            <p:nvPr/>
          </p:nvSpPr>
          <p:spPr bwMode="auto">
            <a:xfrm>
              <a:off x="5181600" y="4343399"/>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Net Present Value (NPV)</a:t>
              </a:r>
            </a:p>
          </p:txBody>
        </p:sp>
        <p:sp>
          <p:nvSpPr>
            <p:cNvPr id="37905" name="TextBox 8">
              <a:extLst>
                <a:ext uri="{FF2B5EF4-FFF2-40B4-BE49-F238E27FC236}">
                  <a16:creationId xmlns:a16="http://schemas.microsoft.com/office/drawing/2014/main" id="{FAC971B3-8E04-4189-85AF-B3018B297187}"/>
                </a:ext>
              </a:extLst>
            </p:cNvPr>
            <p:cNvSpPr txBox="1">
              <a:spLocks noChangeArrowheads="1"/>
            </p:cNvSpPr>
            <p:nvPr/>
          </p:nvSpPr>
          <p:spPr bwMode="auto">
            <a:xfrm>
              <a:off x="4862282" y="44819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sp>
          <p:nvSpPr>
            <p:cNvPr id="37906" name="TextBox 9">
              <a:extLst>
                <a:ext uri="{FF2B5EF4-FFF2-40B4-BE49-F238E27FC236}">
                  <a16:creationId xmlns:a16="http://schemas.microsoft.com/office/drawing/2014/main" id="{320523E3-D2D1-42E0-82D5-B40DC4BA63AC}"/>
                </a:ext>
              </a:extLst>
            </p:cNvPr>
            <p:cNvSpPr txBox="1">
              <a:spLocks noChangeArrowheads="1"/>
            </p:cNvSpPr>
            <p:nvPr/>
          </p:nvSpPr>
          <p:spPr bwMode="auto">
            <a:xfrm>
              <a:off x="3127139" y="4445836"/>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grpSp>
      <p:sp>
        <p:nvSpPr>
          <p:cNvPr id="21" name="Oval 20" descr="Gold oval highlighting net present value">
            <a:extLst>
              <a:ext uri="{FF2B5EF4-FFF2-40B4-BE49-F238E27FC236}">
                <a16:creationId xmlns:a16="http://schemas.microsoft.com/office/drawing/2014/main" id="{41939DB9-EEC0-4D88-BE9D-468291101CB9}"/>
              </a:ext>
            </a:extLst>
          </p:cNvPr>
          <p:cNvSpPr/>
          <p:nvPr/>
        </p:nvSpPr>
        <p:spPr>
          <a:xfrm>
            <a:off x="5807075" y="1373188"/>
            <a:ext cx="1643063" cy="1295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1" name="Content Placeholder 2">
            <a:extLst>
              <a:ext uri="{FF2B5EF4-FFF2-40B4-BE49-F238E27FC236}">
                <a16:creationId xmlns:a16="http://schemas.microsoft.com/office/drawing/2014/main" id="{071329C6-863F-4383-8B1A-607178BC4708}"/>
              </a:ext>
            </a:extLst>
          </p:cNvPr>
          <p:cNvSpPr>
            <a:spLocks noGrp="1" noChangeArrowheads="1"/>
          </p:cNvSpPr>
          <p:nvPr>
            <p:ph idx="1"/>
          </p:nvPr>
        </p:nvSpPr>
        <p:spPr>
          <a:xfrm>
            <a:off x="838200" y="2895600"/>
            <a:ext cx="7848600" cy="2819400"/>
          </a:xfrm>
        </p:spPr>
        <p:txBody>
          <a:bodyPr/>
          <a:lstStyle/>
          <a:p>
            <a:r>
              <a:rPr lang="en-US" altLang="en-US" dirty="0"/>
              <a:t>For this example:</a:t>
            </a:r>
          </a:p>
          <a:p>
            <a:endParaRPr lang="en-US" altLang="en-US" dirty="0"/>
          </a:p>
          <a:p>
            <a:endParaRPr lang="en-US" altLang="en-US" dirty="0"/>
          </a:p>
          <a:p>
            <a:endParaRPr lang="en-US" altLang="en-US" dirty="0"/>
          </a:p>
          <a:p>
            <a:r>
              <a:rPr lang="en-US" altLang="en-US" dirty="0"/>
              <a:t>Did I make a good investment?</a:t>
            </a:r>
          </a:p>
        </p:txBody>
      </p:sp>
      <p:grpSp>
        <p:nvGrpSpPr>
          <p:cNvPr id="37895" name="Group 14" descr="Sample equation of a net present value calculation">
            <a:extLst>
              <a:ext uri="{FF2B5EF4-FFF2-40B4-BE49-F238E27FC236}">
                <a16:creationId xmlns:a16="http://schemas.microsoft.com/office/drawing/2014/main" id="{D7EE9CB1-9A0F-42C7-89E5-ED935B7FAFDD}"/>
              </a:ext>
            </a:extLst>
          </p:cNvPr>
          <p:cNvGrpSpPr>
            <a:grpSpLocks/>
          </p:cNvGrpSpPr>
          <p:nvPr/>
        </p:nvGrpSpPr>
        <p:grpSpPr bwMode="auto">
          <a:xfrm>
            <a:off x="2032000" y="3933825"/>
            <a:ext cx="5241925" cy="406400"/>
            <a:chOff x="1499520" y="4445836"/>
            <a:chExt cx="5241281" cy="405396"/>
          </a:xfrm>
        </p:grpSpPr>
        <p:sp>
          <p:nvSpPr>
            <p:cNvPr id="37897" name="TextBox 15">
              <a:extLst>
                <a:ext uri="{FF2B5EF4-FFF2-40B4-BE49-F238E27FC236}">
                  <a16:creationId xmlns:a16="http://schemas.microsoft.com/office/drawing/2014/main" id="{CD3B851B-E9E4-459F-8FCD-B63F5DA974E3}"/>
                </a:ext>
              </a:extLst>
            </p:cNvPr>
            <p:cNvSpPr txBox="1">
              <a:spLocks noChangeArrowheads="1"/>
            </p:cNvSpPr>
            <p:nvPr/>
          </p:nvSpPr>
          <p:spPr bwMode="auto">
            <a:xfrm>
              <a:off x="1499520" y="4474040"/>
              <a:ext cx="1857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$33,539</a:t>
              </a:r>
            </a:p>
          </p:txBody>
        </p:sp>
        <p:sp>
          <p:nvSpPr>
            <p:cNvPr id="37898" name="TextBox 16">
              <a:extLst>
                <a:ext uri="{FF2B5EF4-FFF2-40B4-BE49-F238E27FC236}">
                  <a16:creationId xmlns:a16="http://schemas.microsoft.com/office/drawing/2014/main" id="{72FA71BC-51B4-4CB1-A02D-CE86A5E651D1}"/>
                </a:ext>
              </a:extLst>
            </p:cNvPr>
            <p:cNvSpPr txBox="1">
              <a:spLocks noChangeArrowheads="1"/>
            </p:cNvSpPr>
            <p:nvPr/>
          </p:nvSpPr>
          <p:spPr bwMode="auto">
            <a:xfrm>
              <a:off x="3262298" y="448190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$25,000</a:t>
              </a:r>
            </a:p>
          </p:txBody>
        </p:sp>
        <p:sp>
          <p:nvSpPr>
            <p:cNvPr id="37899" name="TextBox 17">
              <a:extLst>
                <a:ext uri="{FF2B5EF4-FFF2-40B4-BE49-F238E27FC236}">
                  <a16:creationId xmlns:a16="http://schemas.microsoft.com/office/drawing/2014/main" id="{D93A4566-EB0D-44D6-A29C-0910B20A1D5D}"/>
                </a:ext>
              </a:extLst>
            </p:cNvPr>
            <p:cNvSpPr txBox="1">
              <a:spLocks noChangeArrowheads="1"/>
            </p:cNvSpPr>
            <p:nvPr/>
          </p:nvSpPr>
          <p:spPr bwMode="auto">
            <a:xfrm>
              <a:off x="4912001" y="448190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$8,539</a:t>
              </a:r>
            </a:p>
          </p:txBody>
        </p:sp>
        <p:sp>
          <p:nvSpPr>
            <p:cNvPr id="37900" name="TextBox 18">
              <a:extLst>
                <a:ext uri="{FF2B5EF4-FFF2-40B4-BE49-F238E27FC236}">
                  <a16:creationId xmlns:a16="http://schemas.microsoft.com/office/drawing/2014/main" id="{0DAFA433-F05A-47E1-9F74-7713FEF5DE26}"/>
                </a:ext>
              </a:extLst>
            </p:cNvPr>
            <p:cNvSpPr txBox="1">
              <a:spLocks noChangeArrowheads="1"/>
            </p:cNvSpPr>
            <p:nvPr/>
          </p:nvSpPr>
          <p:spPr bwMode="auto">
            <a:xfrm>
              <a:off x="4862282" y="4481900"/>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sp>
          <p:nvSpPr>
            <p:cNvPr id="37901" name="TextBox 19">
              <a:extLst>
                <a:ext uri="{FF2B5EF4-FFF2-40B4-BE49-F238E27FC236}">
                  <a16:creationId xmlns:a16="http://schemas.microsoft.com/office/drawing/2014/main" id="{0B06BB63-73E7-4A26-9C0B-C7D6C6AF8D72}"/>
                </a:ext>
              </a:extLst>
            </p:cNvPr>
            <p:cNvSpPr txBox="1">
              <a:spLocks noChangeArrowheads="1"/>
            </p:cNvSpPr>
            <p:nvPr/>
          </p:nvSpPr>
          <p:spPr bwMode="auto">
            <a:xfrm>
              <a:off x="3127139" y="4445836"/>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t>
              </a:r>
            </a:p>
          </p:txBody>
        </p:sp>
      </p:grpSp>
      <p:sp>
        <p:nvSpPr>
          <p:cNvPr id="2" name="Oval 1" descr="Gold oval highlighting eight thousand five hundred twenty nine dollars">
            <a:extLst>
              <a:ext uri="{FF2B5EF4-FFF2-40B4-BE49-F238E27FC236}">
                <a16:creationId xmlns:a16="http://schemas.microsoft.com/office/drawing/2014/main" id="{03BDA8A8-ED21-4D34-945F-19B4B122244E}"/>
              </a:ext>
            </a:extLst>
          </p:cNvPr>
          <p:cNvSpPr/>
          <p:nvPr/>
        </p:nvSpPr>
        <p:spPr>
          <a:xfrm>
            <a:off x="5954713" y="3841750"/>
            <a:ext cx="854075" cy="6096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2" name="Slide Number Placeholder 3">
            <a:extLst>
              <a:ext uri="{FF2B5EF4-FFF2-40B4-BE49-F238E27FC236}">
                <a16:creationId xmlns:a16="http://schemas.microsoft.com/office/drawing/2014/main" id="{DC2CA8DE-2153-4CCA-BDDD-722A741DAA9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6BF444-C1FD-4291-9D9B-B83D00C6B952}" type="slidenum">
              <a:rPr lang="en-US" altLang="en-US" smtClean="0">
                <a:solidFill>
                  <a:srgbClr val="005288"/>
                </a:solidFill>
              </a:rPr>
              <a:pPr/>
              <a:t>21</a:t>
            </a:fld>
            <a:endParaRPr lang="en-US" altLang="en-US">
              <a:solidFill>
                <a:srgbClr val="005288"/>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580F17C-E2DA-47C0-9915-AA110E19687E}"/>
              </a:ext>
            </a:extLst>
          </p:cNvPr>
          <p:cNvSpPr>
            <a:spLocks noGrp="1" noChangeArrowheads="1"/>
          </p:cNvSpPr>
          <p:nvPr>
            <p:ph type="title"/>
          </p:nvPr>
        </p:nvSpPr>
        <p:spPr/>
        <p:txBody>
          <a:bodyPr/>
          <a:lstStyle/>
          <a:p>
            <a:r>
              <a:rPr lang="en-US" altLang="en-US" dirty="0"/>
              <a:t>Unit 1 Review</a:t>
            </a:r>
          </a:p>
        </p:txBody>
      </p:sp>
      <p:sp>
        <p:nvSpPr>
          <p:cNvPr id="39939" name="Content Placeholder 2">
            <a:extLst>
              <a:ext uri="{FF2B5EF4-FFF2-40B4-BE49-F238E27FC236}">
                <a16:creationId xmlns:a16="http://schemas.microsoft.com/office/drawing/2014/main" id="{E149C421-0258-4844-85A6-5D26872B0F7C}"/>
              </a:ext>
            </a:extLst>
          </p:cNvPr>
          <p:cNvSpPr>
            <a:spLocks noGrp="1" noChangeArrowheads="1"/>
          </p:cNvSpPr>
          <p:nvPr>
            <p:ph idx="1"/>
          </p:nvPr>
        </p:nvSpPr>
        <p:spPr/>
        <p:txBody>
          <a:bodyPr/>
          <a:lstStyle/>
          <a:p>
            <a:r>
              <a:rPr lang="en-US" altLang="en-US" dirty="0"/>
              <a:t>Key terms:</a:t>
            </a:r>
          </a:p>
          <a:p>
            <a:pPr lvl="1"/>
            <a:r>
              <a:rPr lang="en-US" altLang="en-US" b="1" dirty="0"/>
              <a:t>Benefit-Cost Analysis (BCA)</a:t>
            </a:r>
          </a:p>
          <a:p>
            <a:pPr lvl="1"/>
            <a:r>
              <a:rPr lang="en-US" altLang="en-US" b="1" dirty="0"/>
              <a:t>Benefit</a:t>
            </a:r>
          </a:p>
          <a:p>
            <a:pPr lvl="1"/>
            <a:r>
              <a:rPr lang="en-US" altLang="en-US" b="1" dirty="0"/>
              <a:t>Cost</a:t>
            </a:r>
          </a:p>
          <a:p>
            <a:pPr lvl="1"/>
            <a:r>
              <a:rPr lang="en-US" altLang="en-US" b="1" dirty="0"/>
              <a:t>Benefit-Cost Ratio (BCR)</a:t>
            </a:r>
          </a:p>
          <a:p>
            <a:pPr lvl="1"/>
            <a:r>
              <a:rPr lang="en-US" altLang="en-US" b="1" dirty="0"/>
              <a:t>Cost-effectiveness</a:t>
            </a:r>
          </a:p>
          <a:p>
            <a:pPr lvl="1"/>
            <a:r>
              <a:rPr lang="en-US" altLang="en-US" b="1" dirty="0"/>
              <a:t>Discount rate</a:t>
            </a:r>
          </a:p>
          <a:p>
            <a:pPr lvl="1"/>
            <a:r>
              <a:rPr lang="en-US" altLang="en-US" b="1" dirty="0"/>
              <a:t>Net present value (NPV)</a:t>
            </a:r>
          </a:p>
          <a:p>
            <a:pPr lvl="1"/>
            <a:endParaRPr lang="en-US" altLang="en-US" dirty="0"/>
          </a:p>
        </p:txBody>
      </p:sp>
      <p:sp>
        <p:nvSpPr>
          <p:cNvPr id="39940" name="Slide Number Placeholder 3">
            <a:extLst>
              <a:ext uri="{FF2B5EF4-FFF2-40B4-BE49-F238E27FC236}">
                <a16:creationId xmlns:a16="http://schemas.microsoft.com/office/drawing/2014/main" id="{B928E319-4C7D-47CA-B01B-8E74C1FE8957}"/>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68BC90-274A-4CBA-938E-180F967BFE29}" type="slidenum">
              <a:rPr lang="en-US" altLang="en-US" smtClean="0">
                <a:solidFill>
                  <a:srgbClr val="005288"/>
                </a:solidFill>
              </a:rPr>
              <a:pPr/>
              <a:t>22</a:t>
            </a:fld>
            <a:endParaRPr lang="en-US" altLang="en-US">
              <a:solidFill>
                <a:srgbClr val="0052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2AA7F1F-A228-4AFE-A626-657BCD9E95C6}"/>
              </a:ext>
            </a:extLst>
          </p:cNvPr>
          <p:cNvSpPr>
            <a:spLocks noGrp="1" noChangeArrowheads="1"/>
          </p:cNvSpPr>
          <p:nvPr>
            <p:ph type="title"/>
          </p:nvPr>
        </p:nvSpPr>
        <p:spPr/>
        <p:txBody>
          <a:bodyPr/>
          <a:lstStyle/>
          <a:p>
            <a:r>
              <a:rPr lang="en-US" altLang="en-US"/>
              <a:t>Unit 1 Objectives</a:t>
            </a:r>
          </a:p>
        </p:txBody>
      </p:sp>
      <p:sp>
        <p:nvSpPr>
          <p:cNvPr id="8195" name="Content Placeholder 2">
            <a:extLst>
              <a:ext uri="{FF2B5EF4-FFF2-40B4-BE49-F238E27FC236}">
                <a16:creationId xmlns:a16="http://schemas.microsoft.com/office/drawing/2014/main" id="{1235413A-773E-4A6D-AC9C-1C5022ED74D9}"/>
              </a:ext>
            </a:extLst>
          </p:cNvPr>
          <p:cNvSpPr>
            <a:spLocks noGrp="1" noChangeArrowheads="1"/>
          </p:cNvSpPr>
          <p:nvPr>
            <p:ph idx="1"/>
          </p:nvPr>
        </p:nvSpPr>
        <p:spPr/>
        <p:txBody>
          <a:bodyPr/>
          <a:lstStyle/>
          <a:p>
            <a:r>
              <a:rPr lang="en-US" altLang="en-US"/>
              <a:t>Students </a:t>
            </a:r>
            <a:r>
              <a:rPr lang="en-US" altLang="en-US" dirty="0"/>
              <a:t>should be able to describe</a:t>
            </a:r>
            <a:r>
              <a:rPr lang="en-US" dirty="0"/>
              <a:t> the basic terms used in Benefit-Cost Analysis (BCA).</a:t>
            </a:r>
          </a:p>
          <a:p>
            <a:r>
              <a:rPr lang="en-US" altLang="en-US" dirty="0"/>
              <a:t>Students should be able to explain</a:t>
            </a:r>
            <a:r>
              <a:rPr lang="en-US" dirty="0"/>
              <a:t> how to determine when to do a BCA and when it will be cost effective.</a:t>
            </a:r>
          </a:p>
          <a:p>
            <a:endParaRPr lang="en-US" altLang="en-US" dirty="0"/>
          </a:p>
        </p:txBody>
      </p:sp>
      <p:sp>
        <p:nvSpPr>
          <p:cNvPr id="8196" name="Slide Number Placeholder 3">
            <a:extLst>
              <a:ext uri="{FF2B5EF4-FFF2-40B4-BE49-F238E27FC236}">
                <a16:creationId xmlns:a16="http://schemas.microsoft.com/office/drawing/2014/main" id="{B7498D76-0013-4FAB-BD44-7CF2FDAFA83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7445E2-354C-4BD8-8361-5AC66D460B94}" type="slidenum">
              <a:rPr lang="en-US" altLang="en-US" smtClean="0">
                <a:solidFill>
                  <a:srgbClr val="005288"/>
                </a:solidFill>
              </a:rPr>
              <a:pPr/>
              <a:t>3</a:t>
            </a:fld>
            <a:endParaRPr lang="en-US" altLang="en-US">
              <a:solidFill>
                <a:srgbClr val="00528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0C5D0CD-6482-4597-81D7-A240E1F1F852}"/>
              </a:ext>
            </a:extLst>
          </p:cNvPr>
          <p:cNvSpPr>
            <a:spLocks noGrp="1" noChangeArrowheads="1"/>
          </p:cNvSpPr>
          <p:nvPr>
            <p:ph type="title"/>
          </p:nvPr>
        </p:nvSpPr>
        <p:spPr/>
        <p:txBody>
          <a:bodyPr/>
          <a:lstStyle/>
          <a:p>
            <a:r>
              <a:rPr lang="en-US" altLang="en-US" dirty="0"/>
              <a:t>What is Benefit-Cost Analysis (BCA)?</a:t>
            </a:r>
          </a:p>
        </p:txBody>
      </p:sp>
      <p:sp>
        <p:nvSpPr>
          <p:cNvPr id="9219" name="Content Placeholder 2">
            <a:extLst>
              <a:ext uri="{FF2B5EF4-FFF2-40B4-BE49-F238E27FC236}">
                <a16:creationId xmlns:a16="http://schemas.microsoft.com/office/drawing/2014/main" id="{366A6E56-8E19-4632-A558-112F3791CDE1}"/>
              </a:ext>
            </a:extLst>
          </p:cNvPr>
          <p:cNvSpPr>
            <a:spLocks noGrp="1" noChangeArrowheads="1"/>
          </p:cNvSpPr>
          <p:nvPr>
            <p:ph idx="1"/>
          </p:nvPr>
        </p:nvSpPr>
        <p:spPr/>
        <p:txBody>
          <a:bodyPr/>
          <a:lstStyle/>
          <a:p>
            <a:r>
              <a:rPr lang="en-US" altLang="en-US" b="1" dirty="0"/>
              <a:t>Benefit-Cost Analysis (BCA)</a:t>
            </a:r>
            <a:r>
              <a:rPr lang="en-US" altLang="en-US" dirty="0"/>
              <a:t> is the process of quantifying the advantages (benefits) of an action and comparing it to its drawbacks (costs).</a:t>
            </a:r>
          </a:p>
        </p:txBody>
      </p:sp>
      <p:grpSp>
        <p:nvGrpSpPr>
          <p:cNvPr id="6" name="Group 5" descr="Illustrated scale demonstrating Project Benefits outweighing Project Costs." title="Cost-Benefits Scale">
            <a:extLst>
              <a:ext uri="{FF2B5EF4-FFF2-40B4-BE49-F238E27FC236}">
                <a16:creationId xmlns:a16="http://schemas.microsoft.com/office/drawing/2014/main" id="{07F7C1BD-BC69-4208-9207-3CB413AE5DBA}"/>
              </a:ext>
            </a:extLst>
          </p:cNvPr>
          <p:cNvGrpSpPr/>
          <p:nvPr/>
        </p:nvGrpSpPr>
        <p:grpSpPr>
          <a:xfrm flipH="1">
            <a:off x="2504991" y="2685918"/>
            <a:ext cx="4134017" cy="3029082"/>
            <a:chOff x="4946833" y="3361944"/>
            <a:chExt cx="3889053" cy="2794662"/>
          </a:xfrm>
        </p:grpSpPr>
        <p:grpSp>
          <p:nvGrpSpPr>
            <p:cNvPr id="7" name="Group 6">
              <a:extLst>
                <a:ext uri="{FF2B5EF4-FFF2-40B4-BE49-F238E27FC236}">
                  <a16:creationId xmlns:a16="http://schemas.microsoft.com/office/drawing/2014/main" id="{2B707A34-7366-4D13-892E-1EF7B1A25D12}"/>
                </a:ext>
              </a:extLst>
            </p:cNvPr>
            <p:cNvGrpSpPr/>
            <p:nvPr/>
          </p:nvGrpSpPr>
          <p:grpSpPr>
            <a:xfrm>
              <a:off x="4946833" y="3361944"/>
              <a:ext cx="3889053" cy="2679214"/>
              <a:chOff x="4213753" y="3331930"/>
              <a:chExt cx="3617616" cy="2381017"/>
            </a:xfrm>
          </p:grpSpPr>
          <p:sp>
            <p:nvSpPr>
              <p:cNvPr id="9" name="Flowchart: Manual Operation 8">
                <a:extLst>
                  <a:ext uri="{FF2B5EF4-FFF2-40B4-BE49-F238E27FC236}">
                    <a16:creationId xmlns:a16="http://schemas.microsoft.com/office/drawing/2014/main" id="{5CCDFC15-5857-4BAD-9314-44A517029011}"/>
                  </a:ext>
                </a:extLst>
              </p:cNvPr>
              <p:cNvSpPr/>
              <p:nvPr/>
            </p:nvSpPr>
            <p:spPr>
              <a:xfrm>
                <a:off x="4220120" y="4762626"/>
                <a:ext cx="1292087" cy="177122"/>
              </a:xfrm>
              <a:prstGeom prst="flowChartManualOperation">
                <a:avLst/>
              </a:prstGeom>
              <a:solidFill>
                <a:srgbClr val="005288"/>
              </a:solidFill>
              <a:ln>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0" name="TextBox 9">
                <a:extLst>
                  <a:ext uri="{FF2B5EF4-FFF2-40B4-BE49-F238E27FC236}">
                    <a16:creationId xmlns:a16="http://schemas.microsoft.com/office/drawing/2014/main" id="{FDBFB827-2F69-4E56-82D3-DDFBD85E9C54}"/>
                  </a:ext>
                </a:extLst>
              </p:cNvPr>
              <p:cNvSpPr txBox="1"/>
              <p:nvPr/>
            </p:nvSpPr>
            <p:spPr>
              <a:xfrm>
                <a:off x="4255859" y="4250399"/>
                <a:ext cx="1220610" cy="529942"/>
              </a:xfrm>
              <a:prstGeom prst="rect">
                <a:avLst/>
              </a:prstGeom>
              <a:noFill/>
              <a:ln>
                <a:noFill/>
              </a:ln>
            </p:spPr>
            <p:txBody>
              <a:bodyPr wrap="square" rtlCol="0">
                <a:spAutoFit/>
              </a:bodyPr>
              <a:lstStyle/>
              <a:p>
                <a:pPr algn="ctr"/>
                <a:r>
                  <a:rPr lang="en-US" b="1" dirty="0">
                    <a:solidFill>
                      <a:srgbClr val="005288"/>
                    </a:solidFill>
                  </a:rPr>
                  <a:t>Project Costs</a:t>
                </a:r>
              </a:p>
            </p:txBody>
          </p:sp>
          <p:cxnSp>
            <p:nvCxnSpPr>
              <p:cNvPr id="11" name="Straight Connector 10">
                <a:extLst>
                  <a:ext uri="{FF2B5EF4-FFF2-40B4-BE49-F238E27FC236}">
                    <a16:creationId xmlns:a16="http://schemas.microsoft.com/office/drawing/2014/main" id="{64DCF451-0792-4A3D-BBD3-11C5744E6C03}"/>
                  </a:ext>
                </a:extLst>
              </p:cNvPr>
              <p:cNvCxnSpPr/>
              <p:nvPr/>
            </p:nvCxnSpPr>
            <p:spPr>
              <a:xfrm>
                <a:off x="4819935" y="3333782"/>
                <a:ext cx="2346178" cy="540707"/>
              </a:xfrm>
              <a:prstGeom prst="line">
                <a:avLst/>
              </a:prstGeom>
              <a:ln w="28575">
                <a:solidFill>
                  <a:srgbClr val="005288"/>
                </a:solidFill>
              </a:ln>
            </p:spPr>
            <p:style>
              <a:lnRef idx="1">
                <a:schemeClr val="dk1"/>
              </a:lnRef>
              <a:fillRef idx="0">
                <a:schemeClr val="dk1"/>
              </a:fillRef>
              <a:effectRef idx="0">
                <a:schemeClr val="dk1"/>
              </a:effectRef>
              <a:fontRef idx="minor">
                <a:schemeClr val="tx1"/>
              </a:fontRef>
            </p:style>
          </p:cxnSp>
          <p:sp>
            <p:nvSpPr>
              <p:cNvPr id="12" name="Flowchart: Connector 11">
                <a:extLst>
                  <a:ext uri="{FF2B5EF4-FFF2-40B4-BE49-F238E27FC236}">
                    <a16:creationId xmlns:a16="http://schemas.microsoft.com/office/drawing/2014/main" id="{87C7FB88-197C-4588-8EB3-2A2BE543F870}"/>
                  </a:ext>
                </a:extLst>
              </p:cNvPr>
              <p:cNvSpPr/>
              <p:nvPr/>
            </p:nvSpPr>
            <p:spPr>
              <a:xfrm>
                <a:off x="5901291" y="3512402"/>
                <a:ext cx="183466" cy="183466"/>
              </a:xfrm>
              <a:prstGeom prst="flowChartConnector">
                <a:avLst/>
              </a:prstGeom>
              <a:solidFill>
                <a:schemeClr val="bg1"/>
              </a:solidFill>
              <a:ln>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cxnSp>
            <p:nvCxnSpPr>
              <p:cNvPr id="13" name="Straight Connector 12">
                <a:extLst>
                  <a:ext uri="{FF2B5EF4-FFF2-40B4-BE49-F238E27FC236}">
                    <a16:creationId xmlns:a16="http://schemas.microsoft.com/office/drawing/2014/main" id="{0EE1715F-5353-444E-9D8B-239109163C7F}"/>
                  </a:ext>
                </a:extLst>
              </p:cNvPr>
              <p:cNvCxnSpPr/>
              <p:nvPr/>
            </p:nvCxnSpPr>
            <p:spPr>
              <a:xfrm>
                <a:off x="5993024" y="3695868"/>
                <a:ext cx="0" cy="2017079"/>
              </a:xfrm>
              <a:prstGeom prst="line">
                <a:avLst/>
              </a:prstGeom>
              <a:ln w="57150">
                <a:solidFill>
                  <a:srgbClr val="005288"/>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C6A7CCD-14AD-4DE5-816B-63F35A6FB86D}"/>
                  </a:ext>
                </a:extLst>
              </p:cNvPr>
              <p:cNvCxnSpPr/>
              <p:nvPr/>
            </p:nvCxnSpPr>
            <p:spPr>
              <a:xfrm flipH="1">
                <a:off x="4213753" y="3331930"/>
                <a:ext cx="627641" cy="1430696"/>
              </a:xfrm>
              <a:prstGeom prst="line">
                <a:avLst/>
              </a:prstGeom>
              <a:ln w="28575">
                <a:solidFill>
                  <a:srgbClr val="005288"/>
                </a:solidFill>
                <a:prstDash val="sysDot"/>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203CC7E-A6DD-4731-A815-0B30DF9B8BBA}"/>
                  </a:ext>
                </a:extLst>
              </p:cNvPr>
              <p:cNvCxnSpPr/>
              <p:nvPr/>
            </p:nvCxnSpPr>
            <p:spPr>
              <a:xfrm>
                <a:off x="4846951" y="3333782"/>
                <a:ext cx="665256" cy="1428844"/>
              </a:xfrm>
              <a:prstGeom prst="line">
                <a:avLst/>
              </a:prstGeom>
              <a:ln w="28575">
                <a:solidFill>
                  <a:srgbClr val="005288"/>
                </a:solidFill>
                <a:prstDash val="sysDot"/>
              </a:ln>
            </p:spPr>
            <p:style>
              <a:lnRef idx="1">
                <a:schemeClr val="dk1"/>
              </a:lnRef>
              <a:fillRef idx="0">
                <a:schemeClr val="dk1"/>
              </a:fillRef>
              <a:effectRef idx="0">
                <a:schemeClr val="dk1"/>
              </a:effectRef>
              <a:fontRef idx="minor">
                <a:schemeClr val="tx1"/>
              </a:fontRef>
            </p:style>
          </p:cxnSp>
          <p:sp>
            <p:nvSpPr>
              <p:cNvPr id="16" name="Flowchart: Manual Operation 15">
                <a:extLst>
                  <a:ext uri="{FF2B5EF4-FFF2-40B4-BE49-F238E27FC236}">
                    <a16:creationId xmlns:a16="http://schemas.microsoft.com/office/drawing/2014/main" id="{ACA55E2A-9A07-4683-AE61-903192D1C1B0}"/>
                  </a:ext>
                </a:extLst>
              </p:cNvPr>
              <p:cNvSpPr/>
              <p:nvPr/>
            </p:nvSpPr>
            <p:spPr>
              <a:xfrm>
                <a:off x="6539282" y="5357905"/>
                <a:ext cx="1292087" cy="177122"/>
              </a:xfrm>
              <a:prstGeom prst="flowChartManualOperation">
                <a:avLst/>
              </a:prstGeom>
              <a:solidFill>
                <a:srgbClr val="005288"/>
              </a:solidFill>
              <a:ln>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7" name="TextBox 16">
                <a:extLst>
                  <a:ext uri="{FF2B5EF4-FFF2-40B4-BE49-F238E27FC236}">
                    <a16:creationId xmlns:a16="http://schemas.microsoft.com/office/drawing/2014/main" id="{8BD37BAE-21AC-425E-9083-6AD9D193E4E9}"/>
                  </a:ext>
                </a:extLst>
              </p:cNvPr>
              <p:cNvSpPr txBox="1"/>
              <p:nvPr/>
            </p:nvSpPr>
            <p:spPr>
              <a:xfrm>
                <a:off x="6575022" y="4736533"/>
                <a:ext cx="1220610" cy="529942"/>
              </a:xfrm>
              <a:prstGeom prst="rect">
                <a:avLst/>
              </a:prstGeom>
              <a:noFill/>
              <a:ln>
                <a:noFill/>
              </a:ln>
            </p:spPr>
            <p:txBody>
              <a:bodyPr wrap="square" rtlCol="0">
                <a:spAutoFit/>
              </a:bodyPr>
              <a:lstStyle/>
              <a:p>
                <a:pPr algn="ctr"/>
                <a:r>
                  <a:rPr lang="en-US" b="1" dirty="0">
                    <a:solidFill>
                      <a:srgbClr val="005288"/>
                    </a:solidFill>
                  </a:rPr>
                  <a:t>Project Benefits</a:t>
                </a:r>
              </a:p>
            </p:txBody>
          </p:sp>
          <p:cxnSp>
            <p:nvCxnSpPr>
              <p:cNvPr id="18" name="Straight Connector 17">
                <a:extLst>
                  <a:ext uri="{FF2B5EF4-FFF2-40B4-BE49-F238E27FC236}">
                    <a16:creationId xmlns:a16="http://schemas.microsoft.com/office/drawing/2014/main" id="{91733B17-0424-4387-BC38-449280F38C6D}"/>
                  </a:ext>
                </a:extLst>
              </p:cNvPr>
              <p:cNvCxnSpPr/>
              <p:nvPr/>
            </p:nvCxnSpPr>
            <p:spPr>
              <a:xfrm flipH="1">
                <a:off x="6539282" y="3872637"/>
                <a:ext cx="621274" cy="1430696"/>
              </a:xfrm>
              <a:prstGeom prst="line">
                <a:avLst/>
              </a:prstGeom>
              <a:ln w="28575">
                <a:solidFill>
                  <a:srgbClr val="005288"/>
                </a:solidFill>
                <a:prstDash val="sysDot"/>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FFF8BA9-B0A4-4CFA-8316-D3F70595BECE}"/>
                  </a:ext>
                </a:extLst>
              </p:cNvPr>
              <p:cNvCxnSpPr/>
              <p:nvPr/>
            </p:nvCxnSpPr>
            <p:spPr>
              <a:xfrm>
                <a:off x="7166113" y="3874489"/>
                <a:ext cx="665256" cy="1428844"/>
              </a:xfrm>
              <a:prstGeom prst="line">
                <a:avLst/>
              </a:prstGeom>
              <a:ln w="28575">
                <a:solidFill>
                  <a:srgbClr val="005288"/>
                </a:solidFill>
                <a:prstDash val="sysDot"/>
              </a:ln>
            </p:spPr>
            <p:style>
              <a:lnRef idx="1">
                <a:schemeClr val="dk1"/>
              </a:lnRef>
              <a:fillRef idx="0">
                <a:schemeClr val="dk1"/>
              </a:fillRef>
              <a:effectRef idx="0">
                <a:schemeClr val="dk1"/>
              </a:effectRef>
              <a:fontRef idx="minor">
                <a:schemeClr val="tx1"/>
              </a:fontRef>
            </p:style>
          </p:cxnSp>
        </p:grpSp>
        <p:sp>
          <p:nvSpPr>
            <p:cNvPr id="8" name="Flowchart: Delay 7">
              <a:extLst>
                <a:ext uri="{FF2B5EF4-FFF2-40B4-BE49-F238E27FC236}">
                  <a16:creationId xmlns:a16="http://schemas.microsoft.com/office/drawing/2014/main" id="{AE271BFD-5AE3-4049-94B5-FA3C0D13B0FB}"/>
                </a:ext>
              </a:extLst>
            </p:cNvPr>
            <p:cNvSpPr/>
            <p:nvPr/>
          </p:nvSpPr>
          <p:spPr>
            <a:xfrm rot="16200000">
              <a:off x="6784912" y="5494667"/>
              <a:ext cx="141405" cy="1182473"/>
            </a:xfrm>
            <a:prstGeom prst="flowChartDelay">
              <a:avLst/>
            </a:prstGeom>
            <a:solidFill>
              <a:srgbClr val="005288"/>
            </a:solidFill>
            <a:ln>
              <a:solidFill>
                <a:srgbClr val="005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sp>
        <p:nvSpPr>
          <p:cNvPr id="9220" name="Slide Number Placeholder 3">
            <a:extLst>
              <a:ext uri="{FF2B5EF4-FFF2-40B4-BE49-F238E27FC236}">
                <a16:creationId xmlns:a16="http://schemas.microsoft.com/office/drawing/2014/main" id="{04773A3E-D7A3-4485-9091-4D47F2191B6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555882-22BE-4FCE-A611-5517C9A20496}" type="slidenum">
              <a:rPr lang="en-US" altLang="en-US" smtClean="0">
                <a:solidFill>
                  <a:srgbClr val="005288"/>
                </a:solidFill>
              </a:rPr>
              <a:pPr/>
              <a:t>4</a:t>
            </a:fld>
            <a:endParaRPr lang="en-US" altLang="en-US">
              <a:solidFill>
                <a:srgbClr val="00528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6523C37-4C43-4B5D-ABC8-9D0D74268576}"/>
              </a:ext>
            </a:extLst>
          </p:cNvPr>
          <p:cNvSpPr>
            <a:spLocks noGrp="1" noChangeArrowheads="1"/>
          </p:cNvSpPr>
          <p:nvPr>
            <p:ph type="title"/>
          </p:nvPr>
        </p:nvSpPr>
        <p:spPr/>
        <p:txBody>
          <a:bodyPr/>
          <a:lstStyle/>
          <a:p>
            <a:r>
              <a:rPr lang="en-US" altLang="en-US" dirty="0"/>
              <a:t>What is Benefit-Cost Analysis (BCA)? </a:t>
            </a:r>
            <a:r>
              <a:rPr lang="en-US" altLang="en-US" sz="2800" dirty="0"/>
              <a:t>(cont.)</a:t>
            </a:r>
          </a:p>
        </p:txBody>
      </p:sp>
      <p:sp>
        <p:nvSpPr>
          <p:cNvPr id="10243" name="Content Placeholder 2">
            <a:extLst>
              <a:ext uri="{FF2B5EF4-FFF2-40B4-BE49-F238E27FC236}">
                <a16:creationId xmlns:a16="http://schemas.microsoft.com/office/drawing/2014/main" id="{30E250F2-A3B7-4141-A427-D841FAD31D23}"/>
              </a:ext>
            </a:extLst>
          </p:cNvPr>
          <p:cNvSpPr>
            <a:spLocks noGrp="1" noChangeArrowheads="1"/>
          </p:cNvSpPr>
          <p:nvPr>
            <p:ph idx="1"/>
          </p:nvPr>
        </p:nvSpPr>
        <p:spPr/>
        <p:txBody>
          <a:bodyPr/>
          <a:lstStyle/>
          <a:p>
            <a:pPr marL="0" indent="0">
              <a:buFont typeface="Arial" panose="020B0604020202020204" pitchFamily="34" charset="0"/>
              <a:buNone/>
              <a:defRPr/>
            </a:pPr>
            <a:r>
              <a:rPr lang="en-US" altLang="en-US" dirty="0"/>
              <a:t>Although BCA may seem like a difficult concept, you probably already practice it almost every day.</a:t>
            </a:r>
          </a:p>
          <a:p>
            <a:pPr>
              <a:defRPr/>
            </a:pPr>
            <a:r>
              <a:rPr lang="en-US" altLang="en-US" dirty="0"/>
              <a:t>Examples:</a:t>
            </a:r>
          </a:p>
          <a:p>
            <a:pPr lvl="1">
              <a:defRPr/>
            </a:pPr>
            <a:r>
              <a:rPr lang="en-US" altLang="en-US" dirty="0"/>
              <a:t>Is a warehouse club membership worth it?</a:t>
            </a:r>
          </a:p>
          <a:p>
            <a:pPr lvl="1">
              <a:defRPr/>
            </a:pPr>
            <a:r>
              <a:rPr lang="en-US" altLang="en-US" dirty="0"/>
              <a:t>Should I fix that leaky toilet in my house?</a:t>
            </a:r>
          </a:p>
          <a:p>
            <a:pPr lvl="1">
              <a:defRPr/>
            </a:pPr>
            <a:r>
              <a:rPr lang="en-US" altLang="en-US" dirty="0"/>
              <a:t>Should I buy or rent a house?</a:t>
            </a:r>
          </a:p>
          <a:p>
            <a:pPr>
              <a:defRPr/>
            </a:pPr>
            <a:r>
              <a:rPr lang="en-US" altLang="en-US" dirty="0"/>
              <a:t>What factors go into your decision?</a:t>
            </a:r>
          </a:p>
        </p:txBody>
      </p:sp>
      <p:sp>
        <p:nvSpPr>
          <p:cNvPr id="10244" name="Slide Number Placeholder 3">
            <a:extLst>
              <a:ext uri="{FF2B5EF4-FFF2-40B4-BE49-F238E27FC236}">
                <a16:creationId xmlns:a16="http://schemas.microsoft.com/office/drawing/2014/main" id="{163F5E86-1212-4EED-9690-4924378F6E1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139DA1-DFE9-491F-9063-8A24F4DBCD85}" type="slidenum">
              <a:rPr lang="en-US" altLang="en-US" smtClean="0">
                <a:solidFill>
                  <a:srgbClr val="005288"/>
                </a:solidFill>
              </a:rPr>
              <a:pPr/>
              <a:t>5</a:t>
            </a:fld>
            <a:endParaRPr lang="en-US" altLang="en-US">
              <a:solidFill>
                <a:srgbClr val="0052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F0C90D6-F93A-41E9-A127-84DE7B84A005}"/>
              </a:ext>
            </a:extLst>
          </p:cNvPr>
          <p:cNvSpPr>
            <a:spLocks noGrp="1" noChangeArrowheads="1"/>
          </p:cNvSpPr>
          <p:nvPr>
            <p:ph type="title"/>
          </p:nvPr>
        </p:nvSpPr>
        <p:spPr/>
        <p:txBody>
          <a:bodyPr/>
          <a:lstStyle/>
          <a:p>
            <a:r>
              <a:rPr lang="en-US" altLang="en-US" dirty="0"/>
              <a:t>Benefits and costs</a:t>
            </a:r>
          </a:p>
        </p:txBody>
      </p:sp>
      <p:sp>
        <p:nvSpPr>
          <p:cNvPr id="12291" name="Content Placeholder 2">
            <a:extLst>
              <a:ext uri="{FF2B5EF4-FFF2-40B4-BE49-F238E27FC236}">
                <a16:creationId xmlns:a16="http://schemas.microsoft.com/office/drawing/2014/main" id="{D5BEE6D0-9BCD-4A1A-BA15-51F9B9400D53}"/>
              </a:ext>
            </a:extLst>
          </p:cNvPr>
          <p:cNvSpPr>
            <a:spLocks noGrp="1" noChangeArrowheads="1"/>
          </p:cNvSpPr>
          <p:nvPr>
            <p:ph idx="1"/>
          </p:nvPr>
        </p:nvSpPr>
        <p:spPr/>
        <p:txBody>
          <a:bodyPr/>
          <a:lstStyle/>
          <a:p>
            <a:pPr marL="0" indent="0">
              <a:buFont typeface="Arial" panose="020B0604020202020204" pitchFamily="34" charset="0"/>
              <a:buNone/>
              <a:defRPr/>
            </a:pPr>
            <a:r>
              <a:rPr lang="en-US" altLang="en-US" dirty="0"/>
              <a:t>We’ll discuss benefits and costs in relation to hazard mitigation projects more in Unit 3, but for now let’s consider the example of the leaky toilet.</a:t>
            </a:r>
          </a:p>
          <a:p>
            <a:pPr>
              <a:defRPr/>
            </a:pPr>
            <a:r>
              <a:rPr lang="en-US" altLang="en-US" dirty="0"/>
              <a:t>What are the </a:t>
            </a:r>
            <a:r>
              <a:rPr lang="en-US" altLang="en-US" b="1" dirty="0"/>
              <a:t>benefits</a:t>
            </a:r>
            <a:r>
              <a:rPr lang="en-US" altLang="en-US" dirty="0"/>
              <a:t> of replacing it? How would I quantify these benefits?</a:t>
            </a:r>
          </a:p>
          <a:p>
            <a:pPr>
              <a:defRPr/>
            </a:pPr>
            <a:r>
              <a:rPr lang="en-US" altLang="en-US" dirty="0"/>
              <a:t>What are the </a:t>
            </a:r>
            <a:r>
              <a:rPr lang="en-US" altLang="en-US" b="1" dirty="0"/>
              <a:t>costs</a:t>
            </a:r>
            <a:r>
              <a:rPr lang="en-US" altLang="en-US" dirty="0"/>
              <a:t> of replacing it?</a:t>
            </a:r>
          </a:p>
        </p:txBody>
      </p:sp>
      <p:sp>
        <p:nvSpPr>
          <p:cNvPr id="12292" name="Slide Number Placeholder 3">
            <a:extLst>
              <a:ext uri="{FF2B5EF4-FFF2-40B4-BE49-F238E27FC236}">
                <a16:creationId xmlns:a16="http://schemas.microsoft.com/office/drawing/2014/main" id="{91EFDFC0-93EF-49F7-9E89-91A7379D0B55}"/>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D9B506-06FD-468A-B0C7-D1112E6E895F}" type="slidenum">
              <a:rPr lang="en-US" altLang="en-US" smtClean="0">
                <a:solidFill>
                  <a:srgbClr val="005288"/>
                </a:solidFill>
              </a:rPr>
              <a:pPr/>
              <a:t>6</a:t>
            </a:fld>
            <a:endParaRPr lang="en-US" altLang="en-US">
              <a:solidFill>
                <a:srgbClr val="00528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07835EB-5C0B-41AA-9FFE-2D3D25159CB8}"/>
              </a:ext>
            </a:extLst>
          </p:cNvPr>
          <p:cNvSpPr>
            <a:spLocks noGrp="1" noChangeArrowheads="1"/>
          </p:cNvSpPr>
          <p:nvPr>
            <p:ph type="title"/>
          </p:nvPr>
        </p:nvSpPr>
        <p:spPr/>
        <p:txBody>
          <a:bodyPr/>
          <a:lstStyle/>
          <a:p>
            <a:r>
              <a:rPr lang="en-US" altLang="en-US" dirty="0"/>
              <a:t>Benefits and costs (cont.)</a:t>
            </a:r>
          </a:p>
        </p:txBody>
      </p:sp>
      <p:sp>
        <p:nvSpPr>
          <p:cNvPr id="14339" name="Content Placeholder 2">
            <a:extLst>
              <a:ext uri="{FF2B5EF4-FFF2-40B4-BE49-F238E27FC236}">
                <a16:creationId xmlns:a16="http://schemas.microsoft.com/office/drawing/2014/main" id="{A858CC00-AFA9-42F3-ADAB-2DA802855A07}"/>
              </a:ext>
            </a:extLst>
          </p:cNvPr>
          <p:cNvSpPr>
            <a:spLocks noGrp="1" noChangeArrowheads="1"/>
          </p:cNvSpPr>
          <p:nvPr>
            <p:ph idx="1"/>
          </p:nvPr>
        </p:nvSpPr>
        <p:spPr>
          <a:xfrm>
            <a:off x="819150" y="1371600"/>
            <a:ext cx="7848600" cy="4343400"/>
          </a:xfrm>
        </p:spPr>
        <p:txBody>
          <a:bodyPr/>
          <a:lstStyle/>
          <a:p>
            <a:r>
              <a:rPr lang="en-US" altLang="en-US" dirty="0"/>
              <a:t>Benefits:</a:t>
            </a:r>
          </a:p>
          <a:p>
            <a:pPr lvl="1"/>
            <a:r>
              <a:rPr lang="en-US" altLang="en-US" dirty="0"/>
              <a:t>Lower water bills</a:t>
            </a:r>
          </a:p>
          <a:p>
            <a:pPr lvl="1"/>
            <a:r>
              <a:rPr lang="en-US" altLang="en-US" dirty="0"/>
              <a:t>Reduced damage to floor</a:t>
            </a:r>
          </a:p>
          <a:p>
            <a:pPr lvl="1"/>
            <a:r>
              <a:rPr lang="en-US" altLang="en-US" dirty="0"/>
              <a:t>Less worry about damage?</a:t>
            </a:r>
          </a:p>
          <a:p>
            <a:pPr lvl="1"/>
            <a:r>
              <a:rPr lang="en-US" altLang="en-US" dirty="0"/>
              <a:t>Reduced time spent fixing leak or cleaning up mess?</a:t>
            </a:r>
          </a:p>
          <a:p>
            <a:r>
              <a:rPr lang="en-US" altLang="en-US" dirty="0"/>
              <a:t>Costs:</a:t>
            </a:r>
          </a:p>
          <a:p>
            <a:pPr lvl="1"/>
            <a:r>
              <a:rPr lang="en-US" altLang="en-US" dirty="0"/>
              <a:t>Cost of new toilet + materials</a:t>
            </a:r>
          </a:p>
          <a:p>
            <a:pPr lvl="1"/>
            <a:r>
              <a:rPr lang="en-US" altLang="en-US" dirty="0"/>
              <a:t>Pay someone to install toilet</a:t>
            </a:r>
          </a:p>
          <a:p>
            <a:pPr lvl="1"/>
            <a:r>
              <a:rPr lang="en-US" altLang="en-US" dirty="0"/>
              <a:t>Take time off work to supervise installation of toilet</a:t>
            </a:r>
          </a:p>
          <a:p>
            <a:pPr lvl="1"/>
            <a:r>
              <a:rPr lang="en-US" altLang="en-US" dirty="0"/>
              <a:t>Maintenance?</a:t>
            </a:r>
          </a:p>
        </p:txBody>
      </p:sp>
      <p:sp>
        <p:nvSpPr>
          <p:cNvPr id="14340" name="Slide Number Placeholder 3">
            <a:extLst>
              <a:ext uri="{FF2B5EF4-FFF2-40B4-BE49-F238E27FC236}">
                <a16:creationId xmlns:a16="http://schemas.microsoft.com/office/drawing/2014/main" id="{7AD22D21-1666-4402-9634-320C1A49BC6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C5A4AB-A0CC-44FD-973A-A1DB51BCBF33}" type="slidenum">
              <a:rPr lang="en-US" altLang="en-US" smtClean="0">
                <a:solidFill>
                  <a:srgbClr val="005288"/>
                </a:solidFill>
              </a:rPr>
              <a:pPr/>
              <a:t>7</a:t>
            </a:fld>
            <a:endParaRPr lang="en-US" altLang="en-US">
              <a:solidFill>
                <a:srgbClr val="00528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CA7093F-EECE-42A7-8E24-A08987C4529F}"/>
              </a:ext>
            </a:extLst>
          </p:cNvPr>
          <p:cNvSpPr>
            <a:spLocks noGrp="1" noChangeArrowheads="1"/>
          </p:cNvSpPr>
          <p:nvPr>
            <p:ph type="title"/>
          </p:nvPr>
        </p:nvSpPr>
        <p:spPr/>
        <p:txBody>
          <a:bodyPr/>
          <a:lstStyle/>
          <a:p>
            <a:r>
              <a:rPr lang="en-US" altLang="en-US" dirty="0"/>
              <a:t>How do we know if something is “worth it”? (1 of 3)</a:t>
            </a:r>
          </a:p>
        </p:txBody>
      </p:sp>
      <p:sp>
        <p:nvSpPr>
          <p:cNvPr id="16387" name="Content Placeholder 2">
            <a:extLst>
              <a:ext uri="{FF2B5EF4-FFF2-40B4-BE49-F238E27FC236}">
                <a16:creationId xmlns:a16="http://schemas.microsoft.com/office/drawing/2014/main" id="{016A3818-26EC-4D00-A72A-A870A44AC957}"/>
              </a:ext>
            </a:extLst>
          </p:cNvPr>
          <p:cNvSpPr>
            <a:spLocks noGrp="1" noChangeArrowheads="1"/>
          </p:cNvSpPr>
          <p:nvPr>
            <p:ph idx="1"/>
          </p:nvPr>
        </p:nvSpPr>
        <p:spPr/>
        <p:txBody>
          <a:bodyPr/>
          <a:lstStyle/>
          <a:p>
            <a:pPr>
              <a:defRPr/>
            </a:pPr>
            <a:r>
              <a:rPr lang="en-US" altLang="en-US" dirty="0"/>
              <a:t>If an action’s benefits are greater than its costs, then it is considered </a:t>
            </a:r>
            <a:r>
              <a:rPr lang="en-US" altLang="en-US" b="1" dirty="0"/>
              <a:t>cost-effective</a:t>
            </a:r>
            <a:r>
              <a:rPr lang="en-US" altLang="en-US" dirty="0"/>
              <a:t>.</a:t>
            </a:r>
          </a:p>
          <a:p>
            <a:pPr>
              <a:defRPr/>
            </a:pPr>
            <a:r>
              <a:rPr lang="en-US" altLang="en-US" dirty="0"/>
              <a:t>Once we add up the benefits for an action, we divide that value by the costs, which gives us the </a:t>
            </a:r>
            <a:r>
              <a:rPr lang="en-US" altLang="en-US" b="1" dirty="0"/>
              <a:t>Benefit-Cost Ratio (BCR)</a:t>
            </a:r>
            <a:r>
              <a:rPr lang="en-US" altLang="en-US" dirty="0"/>
              <a:t>.</a:t>
            </a:r>
          </a:p>
          <a:p>
            <a:pPr>
              <a:defRPr/>
            </a:pPr>
            <a:endParaRPr lang="en-US" altLang="en-US" dirty="0"/>
          </a:p>
          <a:p>
            <a:pPr>
              <a:defRPr/>
            </a:pPr>
            <a:endParaRPr lang="en-US" altLang="en-US" dirty="0"/>
          </a:p>
          <a:p>
            <a:pPr>
              <a:defRPr/>
            </a:pPr>
            <a:endParaRPr lang="en-US" altLang="en-US" dirty="0"/>
          </a:p>
          <a:p>
            <a:pPr marL="0" indent="0" algn="ctr">
              <a:buFont typeface="Arial" panose="020B0604020202020204" pitchFamily="34" charset="0"/>
              <a:buNone/>
              <a:defRPr/>
            </a:pPr>
            <a:r>
              <a:rPr lang="en-US" altLang="en-US" b="1" i="1" dirty="0"/>
              <a:t>If the BCR is greater than or equal to 1.0, then the action is cost-effective.</a:t>
            </a:r>
          </a:p>
          <a:p>
            <a:pPr>
              <a:defRPr/>
            </a:pPr>
            <a:endParaRPr lang="en-US" altLang="en-US" dirty="0"/>
          </a:p>
        </p:txBody>
      </p:sp>
      <p:grpSp>
        <p:nvGrpSpPr>
          <p:cNvPr id="16389" name="Group 4" descr="Equation for Benefits over costs equals Benefit Cost Ratio">
            <a:extLst>
              <a:ext uri="{FF2B5EF4-FFF2-40B4-BE49-F238E27FC236}">
                <a16:creationId xmlns:a16="http://schemas.microsoft.com/office/drawing/2014/main" id="{7A144D2B-751B-46EB-B406-482C5044F9BE}"/>
              </a:ext>
            </a:extLst>
          </p:cNvPr>
          <p:cNvGrpSpPr>
            <a:grpSpLocks/>
          </p:cNvGrpSpPr>
          <p:nvPr/>
        </p:nvGrpSpPr>
        <p:grpSpPr bwMode="auto">
          <a:xfrm>
            <a:off x="3124200" y="3657600"/>
            <a:ext cx="2708275" cy="923925"/>
            <a:chOff x="457200" y="3505200"/>
            <a:chExt cx="2708940" cy="924143"/>
          </a:xfrm>
        </p:grpSpPr>
        <p:grpSp>
          <p:nvGrpSpPr>
            <p:cNvPr id="16390" name="Group 5">
              <a:extLst>
                <a:ext uri="{FF2B5EF4-FFF2-40B4-BE49-F238E27FC236}">
                  <a16:creationId xmlns:a16="http://schemas.microsoft.com/office/drawing/2014/main" id="{E0870558-9EE6-4299-A10A-B51A1D8A2E9B}"/>
                </a:ext>
              </a:extLst>
            </p:cNvPr>
            <p:cNvGrpSpPr>
              <a:grpSpLocks/>
            </p:cNvGrpSpPr>
            <p:nvPr/>
          </p:nvGrpSpPr>
          <p:grpSpPr bwMode="auto">
            <a:xfrm>
              <a:off x="457200" y="3505200"/>
              <a:ext cx="2708940" cy="924143"/>
              <a:chOff x="457200" y="3505200"/>
              <a:chExt cx="2708940" cy="924143"/>
            </a:xfrm>
          </p:grpSpPr>
          <p:sp>
            <p:nvSpPr>
              <p:cNvPr id="16392" name="TextBox 7">
                <a:extLst>
                  <a:ext uri="{FF2B5EF4-FFF2-40B4-BE49-F238E27FC236}">
                    <a16:creationId xmlns:a16="http://schemas.microsoft.com/office/drawing/2014/main" id="{11BAFFCA-A711-43CC-8EC5-2FB4E70CF596}"/>
                  </a:ext>
                </a:extLst>
              </p:cNvPr>
              <p:cNvSpPr txBox="1">
                <a:spLocks noChangeArrowheads="1"/>
              </p:cNvSpPr>
              <p:nvPr/>
            </p:nvSpPr>
            <p:spPr bwMode="auto">
              <a:xfrm>
                <a:off x="457200" y="3505200"/>
                <a:ext cx="1399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Benefits</a:t>
                </a:r>
              </a:p>
            </p:txBody>
          </p:sp>
          <p:sp>
            <p:nvSpPr>
              <p:cNvPr id="16393" name="TextBox 8">
                <a:extLst>
                  <a:ext uri="{FF2B5EF4-FFF2-40B4-BE49-F238E27FC236}">
                    <a16:creationId xmlns:a16="http://schemas.microsoft.com/office/drawing/2014/main" id="{8E66966E-9AF7-45D6-A7A8-9AEE81D06FFD}"/>
                  </a:ext>
                </a:extLst>
              </p:cNvPr>
              <p:cNvSpPr txBox="1">
                <a:spLocks noChangeArrowheads="1"/>
              </p:cNvSpPr>
              <p:nvPr/>
            </p:nvSpPr>
            <p:spPr bwMode="auto">
              <a:xfrm>
                <a:off x="457200" y="3967678"/>
                <a:ext cx="1399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Costs</a:t>
                </a:r>
              </a:p>
            </p:txBody>
          </p:sp>
          <p:sp>
            <p:nvSpPr>
              <p:cNvPr id="16394" name="TextBox 9">
                <a:extLst>
                  <a:ext uri="{FF2B5EF4-FFF2-40B4-BE49-F238E27FC236}">
                    <a16:creationId xmlns:a16="http://schemas.microsoft.com/office/drawing/2014/main" id="{1F4CC6F5-15F8-4811-9BED-EA5ADEDBCBB7}"/>
                  </a:ext>
                </a:extLst>
              </p:cNvPr>
              <p:cNvSpPr txBox="1">
                <a:spLocks noChangeArrowheads="1"/>
              </p:cNvSpPr>
              <p:nvPr/>
            </p:nvSpPr>
            <p:spPr bwMode="auto">
              <a:xfrm>
                <a:off x="1981200" y="3766066"/>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  BCR</a:t>
                </a:r>
              </a:p>
            </p:txBody>
          </p:sp>
        </p:grpSp>
        <p:cxnSp>
          <p:nvCxnSpPr>
            <p:cNvPr id="7" name="Straight Connector 6">
              <a:extLst>
                <a:ext uri="{FF2B5EF4-FFF2-40B4-BE49-F238E27FC236}">
                  <a16:creationId xmlns:a16="http://schemas.microsoft.com/office/drawing/2014/main" id="{B82B5130-FBFF-4186-A5E4-2648FDAFE371}"/>
                </a:ext>
              </a:extLst>
            </p:cNvPr>
            <p:cNvCxnSpPr/>
            <p:nvPr/>
          </p:nvCxnSpPr>
          <p:spPr>
            <a:xfrm>
              <a:off x="457200" y="3967272"/>
              <a:ext cx="13989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388" name="Slide Number Placeholder 3">
            <a:extLst>
              <a:ext uri="{FF2B5EF4-FFF2-40B4-BE49-F238E27FC236}">
                <a16:creationId xmlns:a16="http://schemas.microsoft.com/office/drawing/2014/main" id="{7D9A5F11-5431-419E-AAFF-37A4DB3EAB5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8C409B-5FFD-4CF2-BBB9-D10317E4E8EF}" type="slidenum">
              <a:rPr lang="en-US" altLang="en-US" smtClean="0">
                <a:solidFill>
                  <a:srgbClr val="005288"/>
                </a:solidFill>
              </a:rPr>
              <a:pPr/>
              <a:t>8</a:t>
            </a:fld>
            <a:endParaRPr lang="en-US" altLang="en-US">
              <a:solidFill>
                <a:srgbClr val="0052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3600B3B-CD79-486C-B004-A58C00219B8F}"/>
              </a:ext>
            </a:extLst>
          </p:cNvPr>
          <p:cNvSpPr>
            <a:spLocks noGrp="1" noChangeArrowheads="1"/>
          </p:cNvSpPr>
          <p:nvPr>
            <p:ph type="title"/>
          </p:nvPr>
        </p:nvSpPr>
        <p:spPr/>
        <p:txBody>
          <a:bodyPr/>
          <a:lstStyle/>
          <a:p>
            <a:r>
              <a:rPr lang="en-US" altLang="en-US" dirty="0"/>
              <a:t>How do we know if something is “worth it”? (2 of 3)</a:t>
            </a:r>
          </a:p>
        </p:txBody>
      </p:sp>
      <p:sp>
        <p:nvSpPr>
          <p:cNvPr id="3" name="Content Placeholder 2">
            <a:extLst>
              <a:ext uri="{FF2B5EF4-FFF2-40B4-BE49-F238E27FC236}">
                <a16:creationId xmlns:a16="http://schemas.microsoft.com/office/drawing/2014/main" id="{5E6B88F3-CE8B-4270-84BA-BDA2931B0C8D}"/>
              </a:ext>
            </a:extLst>
          </p:cNvPr>
          <p:cNvSpPr>
            <a:spLocks noGrp="1"/>
          </p:cNvSpPr>
          <p:nvPr>
            <p:ph idx="1"/>
          </p:nvPr>
        </p:nvSpPr>
        <p:spPr>
          <a:xfrm>
            <a:off x="838200" y="1371600"/>
            <a:ext cx="4419600" cy="4343400"/>
          </a:xfrm>
        </p:spPr>
        <p:txBody>
          <a:bodyPr/>
          <a:lstStyle/>
          <a:p>
            <a:pPr>
              <a:defRPr/>
            </a:pPr>
            <a:r>
              <a:rPr lang="en-US" dirty="0"/>
              <a:t>Is it worth $1 million to:</a:t>
            </a:r>
          </a:p>
          <a:p>
            <a:pPr>
              <a:defRPr/>
            </a:pPr>
            <a:endParaRPr lang="en-US" dirty="0"/>
          </a:p>
          <a:p>
            <a:pPr marL="457200" indent="-457200">
              <a:buFont typeface="+mj-lt"/>
              <a:buAutoNum type="arabicPeriod"/>
              <a:defRPr/>
            </a:pPr>
            <a:r>
              <a:rPr lang="en-US" sz="2000" dirty="0"/>
              <a:t>Protect one vacation home?</a:t>
            </a:r>
          </a:p>
          <a:p>
            <a:pPr marL="457200" indent="-457200">
              <a:buFont typeface="+mj-lt"/>
              <a:buAutoNum type="arabicPeriod"/>
              <a:defRPr/>
            </a:pPr>
            <a:r>
              <a:rPr lang="en-US" sz="2000" dirty="0"/>
              <a:t>Protect one government building that floods infrequently?</a:t>
            </a:r>
          </a:p>
          <a:p>
            <a:pPr marL="457200" indent="-457200">
              <a:buFont typeface="+mj-lt"/>
              <a:buAutoNum type="arabicPeriod"/>
              <a:defRPr/>
            </a:pPr>
            <a:r>
              <a:rPr lang="en-US" sz="2000" dirty="0"/>
              <a:t>Protect a flood-prone hospital or wastewater treatment plant?</a:t>
            </a:r>
          </a:p>
          <a:p>
            <a:pPr marL="457200" indent="-457200">
              <a:buFont typeface="+mj-lt"/>
              <a:buAutoNum type="arabicPeriod"/>
              <a:defRPr/>
            </a:pPr>
            <a:r>
              <a:rPr lang="en-US" sz="2000" dirty="0"/>
              <a:t>Protect 150 flood-prone houses?</a:t>
            </a:r>
          </a:p>
        </p:txBody>
      </p:sp>
      <p:graphicFrame>
        <p:nvGraphicFramePr>
          <p:cNvPr id="5" name="Table 4">
            <a:extLst>
              <a:ext uri="{FF2B5EF4-FFF2-40B4-BE49-F238E27FC236}">
                <a16:creationId xmlns:a16="http://schemas.microsoft.com/office/drawing/2014/main" id="{8AF41358-206F-4497-B91A-FB89DA59A2A6}"/>
              </a:ext>
            </a:extLst>
          </p:cNvPr>
          <p:cNvGraphicFramePr>
            <a:graphicFrameLocks noGrp="1"/>
          </p:cNvGraphicFramePr>
          <p:nvPr>
            <p:extLst>
              <p:ext uri="{D42A27DB-BD31-4B8C-83A1-F6EECF244321}">
                <p14:modId xmlns:p14="http://schemas.microsoft.com/office/powerpoint/2010/main" val="4180347928"/>
              </p:ext>
            </p:extLst>
          </p:nvPr>
        </p:nvGraphicFramePr>
        <p:xfrm>
          <a:off x="5257800" y="1524000"/>
          <a:ext cx="3505200" cy="3505200"/>
        </p:xfrm>
        <a:graphic>
          <a:graphicData uri="http://schemas.openxmlformats.org/drawingml/2006/table">
            <a:tbl>
              <a:tblPr firstRow="1" bandRow="1">
                <a:tableStyleId>{073A0DAA-6AF3-43AB-8588-CEC1D06C72B9}</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701040">
                <a:tc>
                  <a:txBody>
                    <a:bodyPr/>
                    <a:lstStyle/>
                    <a:p>
                      <a:pPr algn="ctr"/>
                      <a:r>
                        <a:rPr lang="en-US" dirty="0"/>
                        <a:t>Probably</a:t>
                      </a:r>
                    </a:p>
                  </a:txBody>
                  <a:tcPr anchor="ctr"/>
                </a:tc>
                <a:tc>
                  <a:txBody>
                    <a:bodyPr/>
                    <a:lstStyle/>
                    <a:p>
                      <a:pPr algn="ctr"/>
                      <a:r>
                        <a:rPr lang="en-US" dirty="0"/>
                        <a:t>Probably</a:t>
                      </a:r>
                      <a:r>
                        <a:rPr lang="en-US" baseline="0" dirty="0"/>
                        <a:t> Not</a:t>
                      </a:r>
                      <a:endParaRPr lang="en-US" dirty="0"/>
                    </a:p>
                  </a:txBody>
                  <a:tcPr anchor="ctr"/>
                </a:tc>
                <a:extLst>
                  <a:ext uri="{0D108BD9-81ED-4DB2-BD59-A6C34878D82A}">
                    <a16:rowId xmlns:a16="http://schemas.microsoft.com/office/drawing/2014/main" val="10000"/>
                  </a:ext>
                </a:extLst>
              </a:tr>
              <a:tr h="7010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01040">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701040">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010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8436" name="Slide Number Placeholder 3">
            <a:extLst>
              <a:ext uri="{FF2B5EF4-FFF2-40B4-BE49-F238E27FC236}">
                <a16:creationId xmlns:a16="http://schemas.microsoft.com/office/drawing/2014/main" id="{1FC2BD8D-0FC5-4740-9BEB-7FEB7EA0EE0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5C2F88-AFE4-421C-997A-55B260AF33E7}" type="slidenum">
              <a:rPr lang="en-US" altLang="en-US" smtClean="0">
                <a:solidFill>
                  <a:srgbClr val="005288"/>
                </a:solidFill>
              </a:rPr>
              <a:pPr/>
              <a:t>9</a:t>
            </a:fld>
            <a:endParaRPr lang="en-US" altLang="en-US">
              <a:solidFill>
                <a:srgbClr val="005288"/>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Unit 1: Basic Concepts in Benefit-Cost Analysis (BCA)&amp;quot;&quot;/&gt;&lt;property id=&quot;20307&quot; value=&quot;444&quot;/&gt;&lt;/object&gt;&lt;object type=&quot;3&quot; unique_id=&quot;10004&quot;&gt;&lt;property id=&quot;20148&quot; value=&quot;5&quot;/&gt;&lt;property id=&quot;20300&quot; value=&quot;Slide 2 - &amp;quot;Unit 1 Overview&amp;quot;&quot;/&gt;&lt;property id=&quot;20307&quot; value=&quot;443&quot;/&gt;&lt;/object&gt;&lt;object type=&quot;3&quot; unique_id=&quot;10005&quot;&gt;&lt;property id=&quot;20148&quot; value=&quot;5&quot;/&gt;&lt;property id=&quot;20300&quot; value=&quot;Slide 3 - &amp;quot;Unit 1 Objectives&amp;quot;&quot;/&gt;&lt;property id=&quot;20307&quot; value=&quot;460&quot;/&gt;&lt;/object&gt;&lt;object type=&quot;3&quot; unique_id=&quot;10006&quot;&gt;&lt;property id=&quot;20148&quot; value=&quot;5&quot;/&gt;&lt;property id=&quot;20300&quot; value=&quot;Slide 4 - &amp;quot;What is Benefit-Cost Analysis (BCA)?&amp;quot;&quot;/&gt;&lt;property id=&quot;20307&quot; value=&quot;450&quot;/&gt;&lt;/object&gt;&lt;object type=&quot;3&quot; unique_id=&quot;10007&quot;&gt;&lt;property id=&quot;20148&quot; value=&quot;5&quot;/&gt;&lt;property id=&quot;20300&quot; value=&quot;Slide 5 - &amp;quot;What is Benefit-Cost Analysis (BCA)? (cont.)&amp;quot;&quot;/&gt;&lt;property id=&quot;20307&quot; value=&quot;447&quot;/&gt;&lt;/object&gt;&lt;object type=&quot;3&quot; unique_id=&quot;10008&quot;&gt;&lt;property id=&quot;20148&quot; value=&quot;5&quot;/&gt;&lt;property id=&quot;20300&quot; value=&quot;Slide 6 - &amp;quot;Benefits and costs&amp;quot;&quot;/&gt;&lt;property id=&quot;20307&quot; value=&quot;451&quot;/&gt;&lt;/object&gt;&lt;object type=&quot;3&quot; unique_id=&quot;10009&quot;&gt;&lt;property id=&quot;20148&quot; value=&quot;5&quot;/&gt;&lt;property id=&quot;20300&quot; value=&quot;Slide 7 - &amp;quot;Benefits and costs (cont.)&amp;quot;&quot;/&gt;&lt;property id=&quot;20307&quot; value=&quot;452&quot;/&gt;&lt;/object&gt;&lt;object type=&quot;3&quot; unique_id=&quot;10010&quot;&gt;&lt;property id=&quot;20148&quot; value=&quot;5&quot;/&gt;&lt;property id=&quot;20300&quot; value=&quot;Slide 8 - &amp;quot;How do we know if something is “worth it”? (1 of 3)&amp;quot;&quot;/&gt;&lt;property id=&quot;20307&quot; value=&quot;445&quot;/&gt;&lt;/object&gt;&lt;object type=&quot;3&quot; unique_id=&quot;10011&quot;&gt;&lt;property id=&quot;20148&quot; value=&quot;5&quot;/&gt;&lt;property id=&quot;20300&quot; value=&quot;Slide 9 - &amp;quot;How do we know if something is “worth it”? (2 of 3)&amp;quot;&quot;/&gt;&lt;property id=&quot;20307&quot; value=&quot;504&quot;/&gt;&lt;/object&gt;&lt;object type=&quot;3&quot; unique_id=&quot;10012&quot;&gt;&lt;property id=&quot;20148&quot; value=&quot;5&quot;/&gt;&lt;property id=&quot;20300&quot; value=&quot;Slide 10 - &amp;quot;How do we know if something is “worth it”? (3 of 3)&amp;quot;&quot;/&gt;&lt;property id=&quot;20307&quot; value=&quot;503&quot;/&gt;&lt;/object&gt;&lt;object type=&quot;3&quot; unique_id=&quot;10013&quot;&gt;&lt;property id=&quot;20148&quot; value=&quot;5&quot;/&gt;&lt;property id=&quot;20300&quot; value=&quot;Slide 11 - &amp;quot;Applications of BCA&amp;quot;&quot;/&gt;&lt;property id=&quot;20307&quot; value=&quot;448&quot;/&gt;&lt;/object&gt;&lt;object type=&quot;3&quot; unique_id=&quot;10014&quot;&gt;&lt;property id=&quot;20148&quot; value=&quot;5&quot;/&gt;&lt;property id=&quot;20300&quot; value=&quot;Slide 12 - &amp;quot;Why should I do a BCA?&amp;quot;&quot;/&gt;&lt;property id=&quot;20307&quot; value=&quot;510&quot;/&gt;&lt;/object&gt;&lt;object type=&quot;3&quot; unique_id=&quot;10015&quot;&gt;&lt;property id=&quot;20148&quot; value=&quot;5&quot;/&gt;&lt;property id=&quot;20300&quot; value=&quot;Slide 13 - &amp;quot;Other common BCA terms&amp;quot;&quot;/&gt;&lt;property id=&quot;20307&quot; value=&quot;453&quot;/&gt;&lt;/object&gt;&lt;object type=&quot;3&quot; unique_id=&quot;10016&quot;&gt;&lt;property id=&quot;20148&quot; value=&quot;5&quot;/&gt;&lt;property id=&quot;20300&quot; value=&quot;Slide 14 - &amp;quot;Discount rate&amp;quot;&quot;/&gt;&lt;property id=&quot;20307&quot; value=&quot;455&quot;/&gt;&lt;/object&gt;&lt;object type=&quot;3&quot; unique_id=&quot;10017&quot;&gt;&lt;property id=&quot;20148&quot; value=&quot;5&quot;/&gt;&lt;property id=&quot;20300&quot; value=&quot;Slide 15 - &amp;quot;Discount rate (cont.)&amp;quot;&quot;/&gt;&lt;property id=&quot;20307&quot; value=&quot;464&quot;/&gt;&lt;/object&gt;&lt;object type=&quot;3&quot; unique_id=&quot;10018&quot;&gt;&lt;property id=&quot;20148&quot; value=&quot;5&quot;/&gt;&lt;property id=&quot;20300&quot; value=&quot;Slide 16 - &amp;quot;Net present value, 1 of 6&amp;quot;&quot;/&gt;&lt;property id=&quot;20307&quot; value=&quot;454&quot;/&gt;&lt;/object&gt;&lt;object type=&quot;3&quot; unique_id=&quot;10019&quot;&gt;&lt;property id=&quot;20148&quot; value=&quot;5&quot;/&gt;&lt;property id=&quot;20300&quot; value=&quot;Slide 17 - &amp;quot;Net present value, 2 of 6 &amp;quot;&quot;/&gt;&lt;property id=&quot;20307&quot; value=&quot;465&quot;/&gt;&lt;/object&gt;&lt;object type=&quot;3&quot; unique_id=&quot;10020&quot;&gt;&lt;property id=&quot;20148&quot; value=&quot;5&quot;/&gt;&lt;property id=&quot;20300&quot; value=&quot;Slide 18 - &amp;quot;Net present value, 3 of 6&amp;quot;&quot;/&gt;&lt;property id=&quot;20307&quot; value=&quot;506&quot;/&gt;&lt;/object&gt;&lt;object type=&quot;3&quot; unique_id=&quot;10021&quot;&gt;&lt;property id=&quot;20148&quot; value=&quot;5&quot;/&gt;&lt;property id=&quot;20300&quot; value=&quot;Slide 19 - &amp;quot;Net present value, 4 of 6&amp;quot;&quot;/&gt;&lt;property id=&quot;20307&quot; value=&quot;495&quot;/&gt;&lt;/object&gt;&lt;object type=&quot;3&quot; unique_id=&quot;10022&quot;&gt;&lt;property id=&quot;20148&quot; value=&quot;5&quot;/&gt;&lt;property id=&quot;20300&quot; value=&quot;Slide 20 - &amp;quot;Net present value, 5 of 6&amp;quot;&quot;/&gt;&lt;property id=&quot;20307&quot; value=&quot;508&quot;/&gt;&lt;/object&gt;&lt;object type=&quot;3&quot; unique_id=&quot;10023&quot;&gt;&lt;property id=&quot;20148&quot; value=&quot;5&quot;/&gt;&lt;property id=&quot;20300&quot; value=&quot;Slide 21 - &amp;quot;Net present value, 6 of 6&amp;quot;&quot;/&gt;&lt;property id=&quot;20307&quot; value=&quot;509&quot;/&gt;&lt;/object&gt;&lt;object type=&quot;3&quot; unique_id=&quot;10024&quot;&gt;&lt;property id=&quot;20148&quot; value=&quot;5&quot;/&gt;&lt;property id=&quot;20300&quot; value=&quot;Slide 22 - &amp;quot;Unit 1 Review&amp;quot;&quot;/&gt;&lt;property id=&quot;20307&quot; value=&quot;449&quot;/&gt;&lt;/object&gt;&lt;/object&gt;&lt;object type=&quot;8&quot; unique_id=&quot;10048&quot;&gt;&lt;/object&gt;&lt;/object&gt;&lt;/database&gt;"/>
  <p:tag name="SECTOMILLISECCONVERTED" val="1"/>
</p:tagLst>
</file>

<file path=ppt/theme/theme1.xml><?xml version="1.0" encoding="utf-8"?>
<a:theme xmlns:a="http://schemas.openxmlformats.org/drawingml/2006/main" name="DHS_Template">
  <a:themeElements>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
      <a:clrScheme name="DHS_Template 2">
        <a:dk1>
          <a:srgbClr val="70BC1F"/>
        </a:dk1>
        <a:lt1>
          <a:srgbClr val="FFFFFF"/>
        </a:lt1>
        <a:dk2>
          <a:srgbClr val="002F80"/>
        </a:dk2>
        <a:lt2>
          <a:srgbClr val="FF0000"/>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3">
        <a:dk1>
          <a:srgbClr val="B0B1B3"/>
        </a:dk1>
        <a:lt1>
          <a:srgbClr val="FFFFFF"/>
        </a:lt1>
        <a:dk2>
          <a:srgbClr val="002F80"/>
        </a:dk2>
        <a:lt2>
          <a:srgbClr val="70BC1F"/>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4">
        <a:dk1>
          <a:srgbClr val="000000"/>
        </a:dk1>
        <a:lt1>
          <a:srgbClr val="FFFFFF"/>
        </a:lt1>
        <a:dk2>
          <a:srgbClr val="002F80"/>
        </a:dk2>
        <a:lt2>
          <a:srgbClr val="B0B1B3"/>
        </a:lt2>
        <a:accent1>
          <a:srgbClr val="FFDB00"/>
        </a:accent1>
        <a:accent2>
          <a:srgbClr val="6EC800"/>
        </a:accent2>
        <a:accent3>
          <a:srgbClr val="FFFFFF"/>
        </a:accent3>
        <a:accent4>
          <a:srgbClr val="000000"/>
        </a:accent4>
        <a:accent5>
          <a:srgbClr val="FFEA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5">
        <a:dk1>
          <a:srgbClr val="000000"/>
        </a:dk1>
        <a:lt1>
          <a:srgbClr val="FFFFFF"/>
        </a:lt1>
        <a:dk2>
          <a:srgbClr val="002F80"/>
        </a:dk2>
        <a:lt2>
          <a:srgbClr val="B0B1B3"/>
        </a:lt2>
        <a:accent1>
          <a:srgbClr val="FFC901"/>
        </a:accent1>
        <a:accent2>
          <a:srgbClr val="6EC800"/>
        </a:accent2>
        <a:accent3>
          <a:srgbClr val="FFFFFF"/>
        </a:accent3>
        <a:accent4>
          <a:srgbClr val="000000"/>
        </a:accent4>
        <a:accent5>
          <a:srgbClr val="FFE1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6">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sion xmlns="ea8d1a36-f3ed-4c3f-b6b4-993a968af2c9">Presentation</Revision>
    <Status xmlns="ea8d1a36-f3ed-4c3f-b6b4-993a968af2c9">Final</Status>
    <Dociment_x0020_Owner_x0020_a xmlns="ea8d1a36-f3ed-4c3f-b6b4-993a968af2c9">
      <Value>David Dodd</Value>
    </Dociment_x0020_Owner_x0020_a>
    <Description0 xmlns="ea8d1a36-f3ed-4c3f-b6b4-993a968af2c9">Benefit Cost Analysis lesson plan - 1</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1770C5374CD147A14CD7B2AE202BA3" ma:contentTypeVersion="17" ma:contentTypeDescription="Create a new document." ma:contentTypeScope="" ma:versionID="44cf0761f16aba23ab92c3e720643985">
  <xsd:schema xmlns:xsd="http://www.w3.org/2001/XMLSchema" xmlns:xs="http://www.w3.org/2001/XMLSchema" xmlns:p="http://schemas.microsoft.com/office/2006/metadata/properties" xmlns:ns2="ea8d1a36-f3ed-4c3f-b6b4-993a968af2c9" xmlns:ns3="99c98067-0908-4be9-a6b9-2f16cfe3f264" targetNamespace="http://schemas.microsoft.com/office/2006/metadata/properties" ma:root="true" ma:fieldsID="b9f1c2f2139abf7d78ac5f507ecdea5c" ns2:_="" ns3:_="">
    <xsd:import namespace="ea8d1a36-f3ed-4c3f-b6b4-993a968af2c9"/>
    <xsd:import namespace="99c98067-0908-4be9-a6b9-2f16cfe3f264"/>
    <xsd:element name="properties">
      <xsd:complexType>
        <xsd:sequence>
          <xsd:element name="documentManagement">
            <xsd:complexType>
              <xsd:all>
                <xsd:element ref="ns2:Status"/>
                <xsd:element ref="ns2:Revision"/>
                <xsd:element ref="ns2:Dociment_x0020_Owner_x0020_a"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d1a36-f3ed-4c3f-b6b4-993a968af2c9" elementFormDefault="qualified">
    <xsd:import namespace="http://schemas.microsoft.com/office/2006/documentManagement/types"/>
    <xsd:import namespace="http://schemas.microsoft.com/office/infopath/2007/PartnerControls"/>
    <xsd:element name="Status" ma:index="2" ma:displayName="Status" ma:format="Dropdown" ma:internalName="Status">
      <xsd:simpleType>
        <xsd:restriction base="dms:Choice">
          <xsd:enumeration value="Draft"/>
          <xsd:enumeration value="Final"/>
        </xsd:restriction>
      </xsd:simpleType>
    </xsd:element>
    <xsd:element name="Revision" ma:index="3" ma:displayName="Document Type" ma:format="Dropdown" ma:internalName="Revision">
      <xsd:simpleType>
        <xsd:union memberTypes="dms:Text">
          <xsd:simpleType>
            <xsd:restriction base="dms:Choice">
              <xsd:enumeration value="Agenda"/>
              <xsd:enumeration value="Attendee List"/>
              <xsd:enumeration value="Background"/>
              <xsd:enumeration value="Brochure"/>
              <xsd:enumeration value="Budget"/>
              <xsd:enumeration value="Business Case"/>
              <xsd:enumeration value="Business Plan"/>
              <xsd:enumeration value="Business Requirements"/>
              <xsd:enumeration value="Communication Plan"/>
              <xsd:enumeration value="Contact List"/>
              <xsd:enumeration value="Contract"/>
              <xsd:enumeration value="Dashboard"/>
              <xsd:enumeration value="Deliverable"/>
              <xsd:enumeration value="Forecast"/>
              <xsd:enumeration value="Form"/>
              <xsd:enumeration value="Guidelines"/>
              <xsd:enumeration value="Handbook"/>
              <xsd:enumeration value="Image"/>
              <xsd:enumeration value="Invoice"/>
              <xsd:enumeration value="Lessons Learned"/>
              <xsd:enumeration value="Letter/Correspondence"/>
              <xsd:enumeration value="Link"/>
              <xsd:enumeration value="Logo"/>
              <xsd:enumeration value="Manual"/>
              <xsd:enumeration value="Meeting Minutes"/>
              <xsd:enumeration value="Org Chart"/>
              <xsd:enumeration value="Photo"/>
              <xsd:enumeration value="Policy"/>
              <xsd:enumeration value="Position Paper"/>
              <xsd:enumeration value="Presentation"/>
              <xsd:enumeration value="Pricing"/>
              <xsd:enumeration value="Procedure"/>
              <xsd:enumeration value="Process"/>
              <xsd:enumeration value="Project Charter"/>
              <xsd:enumeration value="Project Initiation"/>
              <xsd:enumeration value="Project Plan"/>
              <xsd:enumeration value="Proposal"/>
              <xsd:enumeration value="Quote"/>
              <xsd:enumeration value="Report"/>
              <xsd:enumeration value="Research"/>
              <xsd:enumeration value="Risk Register"/>
              <xsd:enumeration value="Schedule"/>
              <xsd:enumeration value="Statistics"/>
              <xsd:enumeration value="Status Report"/>
              <xsd:enumeration value="Survey"/>
              <xsd:enumeration value="Survey Result"/>
              <xsd:enumeration value="Technical Design"/>
              <xsd:enumeration value="Template"/>
              <xsd:enumeration value="Test Plan"/>
              <xsd:enumeration value="Training Plan"/>
              <xsd:enumeration value="Video"/>
              <xsd:enumeration value="Website URL Link"/>
              <xsd:enumeration value="White Paper"/>
              <xsd:enumeration value="Workflow"/>
              <xsd:enumeration value="Working Document"/>
            </xsd:restriction>
          </xsd:simpleType>
        </xsd:union>
      </xsd:simpleType>
    </xsd:element>
    <xsd:element name="Dociment_x0020_Owner_x0020_a" ma:index="4" nillable="true" ma:displayName="Document Owner" ma:internalName="Dociment_x0020_Owner_x0020_a" ma:requiredMultiChoice="true">
      <xsd:complexType>
        <xsd:complexContent>
          <xsd:extension base="dms:MultiChoice">
            <xsd:sequence>
              <xsd:element name="Value" maxOccurs="unbounded" minOccurs="0" nillable="true">
                <xsd:simpleType>
                  <xsd:restriction base="dms:Choice">
                    <xsd:enumeration value="Angel Reyes"/>
                    <xsd:enumeration value="Arturo Gallardo"/>
                    <xsd:enumeration value="Bianca Quiñones Otero"/>
                    <xsd:enumeration value="Brigette Garcia"/>
                    <xsd:enumeration value="Danixa Rivera-Merced"/>
                    <xsd:enumeration value="David Dodd"/>
                    <xsd:enumeration value="Hector Baez Rosario"/>
                    <xsd:enumeration value="Juan Bauza"/>
                    <xsd:enumeration value="Kathleen Campbell"/>
                    <xsd:enumeration value="Maria Umpierre"/>
                    <xsd:enumeration value="Zulma Velazquez"/>
                    <xsd:enumeration value="N/A"/>
                  </xsd:restrict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Description0" ma:index="23"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c98067-0908-4be9-a6b9-2f16cfe3f2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C2724C-1974-4CAD-8C22-6EBDA46CCCCF}">
  <ds:schemaRefs>
    <ds:schemaRef ds:uri="eb430661-b6c5-4603-883d-3a15ffbdfabd"/>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 ds:uri="http://purl.org/dc/elements/1.1/"/>
    <ds:schemaRef ds:uri="http://purl.org/dc/dcmitype/"/>
    <ds:schemaRef ds:uri="http://schemas.openxmlformats.org/package/2006/metadata/core-properties"/>
    <ds:schemaRef ds:uri="0a64980f-032d-419c-9834-6d2b5f05ae57"/>
  </ds:schemaRefs>
</ds:datastoreItem>
</file>

<file path=customXml/itemProps2.xml><?xml version="1.0" encoding="utf-8"?>
<ds:datastoreItem xmlns:ds="http://schemas.openxmlformats.org/officeDocument/2006/customXml" ds:itemID="{8B4CE142-9FF4-46CB-B810-222940B1CCE7}"/>
</file>

<file path=customXml/itemProps3.xml><?xml version="1.0" encoding="utf-8"?>
<ds:datastoreItem xmlns:ds="http://schemas.openxmlformats.org/officeDocument/2006/customXml" ds:itemID="{D6DC8CF9-732B-4E08-A238-869923D130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9075</TotalTime>
  <Words>2621</Words>
  <Application>Microsoft Office PowerPoint</Application>
  <PresentationFormat>On-screen Show (4:3)</PresentationFormat>
  <Paragraphs>257</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DHS_Template</vt:lpstr>
      <vt:lpstr>Unit 1: Basic Concepts in Benefit-Cost Analysis (BCA)</vt:lpstr>
      <vt:lpstr>Unit 1 Overview</vt:lpstr>
      <vt:lpstr>Unit 1 Objectives</vt:lpstr>
      <vt:lpstr>What is Benefit-Cost Analysis (BCA)?</vt:lpstr>
      <vt:lpstr>What is Benefit-Cost Analysis (BCA)? (cont.)</vt:lpstr>
      <vt:lpstr>Benefits and costs</vt:lpstr>
      <vt:lpstr>Benefits and costs (cont.)</vt:lpstr>
      <vt:lpstr>How do we know if something is “worth it”? (1 of 3)</vt:lpstr>
      <vt:lpstr>How do we know if something is “worth it”? (2 of 3)</vt:lpstr>
      <vt:lpstr>How do we know if something is “worth it”? (3 of 3)</vt:lpstr>
      <vt:lpstr>Applications of BCA</vt:lpstr>
      <vt:lpstr>Why should I do a BCA?</vt:lpstr>
      <vt:lpstr>Other common BCA terms</vt:lpstr>
      <vt:lpstr>Discount rate</vt:lpstr>
      <vt:lpstr>Discount rate (cont.)</vt:lpstr>
      <vt:lpstr>Net present value, 1 of 6</vt:lpstr>
      <vt:lpstr>Net present value, 2 of 6 </vt:lpstr>
      <vt:lpstr>Net present value, 3 of 6</vt:lpstr>
      <vt:lpstr>Net present value, 4 of 6</vt:lpstr>
      <vt:lpstr>Net present value, 5 of 6</vt:lpstr>
      <vt:lpstr>Net present value, 6 of 6</vt:lpstr>
      <vt:lpstr>Unit 1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Unit1</dc:title>
  <dc:subject>Basic Concepts in Benefit-Cost Analysis (BCA)</dc:subject>
  <dc:creator>FEMA</dc:creator>
  <cp:keywords>Benefit Cost Analysis, BCA</cp:keywords>
  <cp:lastModifiedBy>David Dodd</cp:lastModifiedBy>
  <cp:revision>756</cp:revision>
  <dcterms:created xsi:type="dcterms:W3CDTF">2007-07-17T13:35:05Z</dcterms:created>
  <dcterms:modified xsi:type="dcterms:W3CDTF">2020-12-08T11:46:45Z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4</vt:lpwstr>
  </property>
  <property fmtid="{D5CDD505-2E9C-101B-9397-08002B2CF9AE}" pid="3" name="ContentTypeId">
    <vt:lpwstr>0x010100641770C5374CD147A14CD7B2AE202BA3</vt:lpwstr>
  </property>
  <property fmtid="{D5CDD505-2E9C-101B-9397-08002B2CF9AE}" pid="4" name="ComplianceAssetId">
    <vt:lpwstr/>
  </property>
</Properties>
</file>